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5"/>
  </p:notesMasterIdLst>
  <p:sldIdLst>
    <p:sldId id="256" r:id="rId2"/>
    <p:sldId id="270" r:id="rId3"/>
    <p:sldId id="272" r:id="rId4"/>
    <p:sldId id="306" r:id="rId5"/>
    <p:sldId id="274" r:id="rId6"/>
    <p:sldId id="273" r:id="rId7"/>
    <p:sldId id="271" r:id="rId8"/>
    <p:sldId id="282" r:id="rId9"/>
    <p:sldId id="287" r:id="rId10"/>
    <p:sldId id="459" r:id="rId11"/>
    <p:sldId id="283" r:id="rId12"/>
    <p:sldId id="286" r:id="rId13"/>
    <p:sldId id="304" r:id="rId14"/>
    <p:sldId id="275" r:id="rId15"/>
    <p:sldId id="288" r:id="rId16"/>
    <p:sldId id="289" r:id="rId17"/>
    <p:sldId id="280" r:id="rId18"/>
    <p:sldId id="291" r:id="rId19"/>
    <p:sldId id="295" r:id="rId20"/>
    <p:sldId id="307" r:id="rId21"/>
    <p:sldId id="292" r:id="rId22"/>
    <p:sldId id="293" r:id="rId23"/>
    <p:sldId id="278" r:id="rId24"/>
    <p:sldId id="277" r:id="rId25"/>
    <p:sldId id="276" r:id="rId26"/>
    <p:sldId id="296" r:id="rId27"/>
    <p:sldId id="301" r:id="rId28"/>
    <p:sldId id="300" r:id="rId29"/>
    <p:sldId id="302" r:id="rId30"/>
    <p:sldId id="303" r:id="rId31"/>
    <p:sldId id="314" r:id="rId32"/>
    <p:sldId id="312" r:id="rId33"/>
    <p:sldId id="313" r:id="rId34"/>
    <p:sldId id="315" r:id="rId35"/>
    <p:sldId id="316" r:id="rId36"/>
    <p:sldId id="448" r:id="rId37"/>
    <p:sldId id="299" r:id="rId38"/>
    <p:sldId id="322" r:id="rId39"/>
    <p:sldId id="321" r:id="rId40"/>
    <p:sldId id="323" r:id="rId41"/>
    <p:sldId id="328" r:id="rId42"/>
    <p:sldId id="339" r:id="rId43"/>
    <p:sldId id="327" r:id="rId44"/>
    <p:sldId id="336" r:id="rId45"/>
    <p:sldId id="326" r:id="rId46"/>
    <p:sldId id="337" r:id="rId47"/>
    <p:sldId id="338" r:id="rId48"/>
    <p:sldId id="330" r:id="rId49"/>
    <p:sldId id="329" r:id="rId50"/>
    <p:sldId id="332" r:id="rId51"/>
    <p:sldId id="468" r:id="rId52"/>
    <p:sldId id="467" r:id="rId53"/>
    <p:sldId id="333" r:id="rId54"/>
    <p:sldId id="458" r:id="rId55"/>
    <p:sldId id="345" r:id="rId56"/>
    <p:sldId id="340" r:id="rId57"/>
    <p:sldId id="346" r:id="rId58"/>
    <p:sldId id="461" r:id="rId59"/>
    <p:sldId id="318" r:id="rId60"/>
    <p:sldId id="342" r:id="rId61"/>
    <p:sldId id="460" r:id="rId62"/>
    <p:sldId id="343" r:id="rId63"/>
    <p:sldId id="317" r:id="rId64"/>
    <p:sldId id="347" r:id="rId65"/>
    <p:sldId id="370" r:id="rId66"/>
    <p:sldId id="360" r:id="rId67"/>
    <p:sldId id="383" r:id="rId68"/>
    <p:sldId id="384" r:id="rId69"/>
    <p:sldId id="385" r:id="rId70"/>
    <p:sldId id="365" r:id="rId71"/>
    <p:sldId id="364" r:id="rId72"/>
    <p:sldId id="349" r:id="rId73"/>
    <p:sldId id="470" r:id="rId74"/>
    <p:sldId id="366" r:id="rId75"/>
    <p:sldId id="386" r:id="rId76"/>
    <p:sldId id="387" r:id="rId77"/>
    <p:sldId id="388" r:id="rId78"/>
    <p:sldId id="477" r:id="rId79"/>
    <p:sldId id="389" r:id="rId80"/>
    <p:sldId id="390" r:id="rId81"/>
    <p:sldId id="353" r:id="rId82"/>
    <p:sldId id="471" r:id="rId83"/>
    <p:sldId id="472" r:id="rId84"/>
    <p:sldId id="371" r:id="rId85"/>
    <p:sldId id="356" r:id="rId86"/>
    <p:sldId id="474" r:id="rId87"/>
    <p:sldId id="473" r:id="rId88"/>
    <p:sldId id="357" r:id="rId89"/>
    <p:sldId id="358" r:id="rId90"/>
    <p:sldId id="391" r:id="rId91"/>
    <p:sldId id="355" r:id="rId92"/>
    <p:sldId id="466" r:id="rId93"/>
    <p:sldId id="465" r:id="rId94"/>
    <p:sldId id="372" r:id="rId95"/>
    <p:sldId id="476" r:id="rId96"/>
    <p:sldId id="475" r:id="rId97"/>
    <p:sldId id="373" r:id="rId98"/>
    <p:sldId id="350" r:id="rId99"/>
    <p:sldId id="451" r:id="rId100"/>
    <p:sldId id="351" r:id="rId101"/>
    <p:sldId id="379" r:id="rId102"/>
    <p:sldId id="462" r:id="rId103"/>
    <p:sldId id="478" r:id="rId104"/>
    <p:sldId id="479" r:id="rId105"/>
    <p:sldId id="480" r:id="rId106"/>
    <p:sldId id="376" r:id="rId107"/>
    <p:sldId id="396" r:id="rId108"/>
    <p:sldId id="404" r:id="rId109"/>
    <p:sldId id="403" r:id="rId110"/>
    <p:sldId id="402" r:id="rId111"/>
    <p:sldId id="405" r:id="rId112"/>
    <p:sldId id="401" r:id="rId113"/>
    <p:sldId id="417" r:id="rId114"/>
    <p:sldId id="481" r:id="rId115"/>
    <p:sldId id="418" r:id="rId116"/>
    <p:sldId id="421" r:id="rId117"/>
    <p:sldId id="420" r:id="rId118"/>
    <p:sldId id="452" r:id="rId119"/>
    <p:sldId id="453" r:id="rId120"/>
    <p:sldId id="454" r:id="rId121"/>
    <p:sldId id="415" r:id="rId122"/>
    <p:sldId id="414" r:id="rId123"/>
    <p:sldId id="400" r:id="rId124"/>
    <p:sldId id="411" r:id="rId125"/>
    <p:sldId id="422" r:id="rId126"/>
    <p:sldId id="426" r:id="rId127"/>
    <p:sldId id="425" r:id="rId128"/>
    <p:sldId id="456" r:id="rId129"/>
    <p:sldId id="424" r:id="rId130"/>
    <p:sldId id="423" r:id="rId131"/>
    <p:sldId id="457" r:id="rId132"/>
    <p:sldId id="375" r:id="rId133"/>
    <p:sldId id="430" r:id="rId134"/>
    <p:sldId id="431" r:id="rId135"/>
    <p:sldId id="444" r:id="rId136"/>
    <p:sldId id="445" r:id="rId137"/>
    <p:sldId id="446" r:id="rId138"/>
    <p:sldId id="447" r:id="rId139"/>
    <p:sldId id="432" r:id="rId140"/>
    <p:sldId id="483" r:id="rId141"/>
    <p:sldId id="433" r:id="rId142"/>
    <p:sldId id="434" r:id="rId143"/>
    <p:sldId id="455" r:id="rId14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5" d="100"/>
          <a:sy n="65" d="100"/>
        </p:scale>
        <p:origin x="1452" y="7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tableStyles" Target="tableStyles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5E42F0-31AC-4076-B935-51DF589B508D}" type="datetimeFigureOut">
              <a:rPr lang="en-US" smtClean="0"/>
              <a:t>2/11/2020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0F631B-F96A-4E69-8F37-4EB34154C9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7356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0F631B-F96A-4E69-8F37-4EB34154C9F6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5772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0F631B-F96A-4E69-8F37-4EB34154C9F6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35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00CB1-F629-4A91-AB0E-E471658B3E3A}" type="datetimeFigureOut">
              <a:rPr lang="en-US" smtClean="0"/>
              <a:t>2/11/2020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D4F95-B95A-4413-87B9-954BA41BE2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6948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00CB1-F629-4A91-AB0E-E471658B3E3A}" type="datetimeFigureOut">
              <a:rPr lang="en-US" smtClean="0"/>
              <a:t>2/11/2020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D4F95-B95A-4413-87B9-954BA41BE2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9221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00CB1-F629-4A91-AB0E-E471658B3E3A}" type="datetimeFigureOut">
              <a:rPr lang="en-US" smtClean="0"/>
              <a:t>2/11/2020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D4F95-B95A-4413-87B9-954BA41BE2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0299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00CB1-F629-4A91-AB0E-E471658B3E3A}" type="datetimeFigureOut">
              <a:rPr lang="en-US" smtClean="0"/>
              <a:t>2/11/2020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D4F95-B95A-4413-87B9-954BA41BE2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1893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00CB1-F629-4A91-AB0E-E471658B3E3A}" type="datetimeFigureOut">
              <a:rPr lang="en-US" smtClean="0"/>
              <a:t>2/11/2020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D4F95-B95A-4413-87B9-954BA41BE2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14540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00CB1-F629-4A91-AB0E-E471658B3E3A}" type="datetimeFigureOut">
              <a:rPr lang="en-US" smtClean="0"/>
              <a:t>2/11/2020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D4F95-B95A-4413-87B9-954BA41BE2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9250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00CB1-F629-4A91-AB0E-E471658B3E3A}" type="datetimeFigureOut">
              <a:rPr lang="en-US" smtClean="0"/>
              <a:t>2/11/2020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D4F95-B95A-4413-87B9-954BA41BE2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9256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00CB1-F629-4A91-AB0E-E471658B3E3A}" type="datetimeFigureOut">
              <a:rPr lang="en-US" smtClean="0"/>
              <a:t>2/11/2020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D4F95-B95A-4413-87B9-954BA41BE2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7038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00CB1-F629-4A91-AB0E-E471658B3E3A}" type="datetimeFigureOut">
              <a:rPr lang="en-US" smtClean="0"/>
              <a:t>2/11/2020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D4F95-B95A-4413-87B9-954BA41BE2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8205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00CB1-F629-4A91-AB0E-E471658B3E3A}" type="datetimeFigureOut">
              <a:rPr lang="en-US" smtClean="0"/>
              <a:t>2/11/2020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D4F95-B95A-4413-87B9-954BA41BE2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5881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00CB1-F629-4A91-AB0E-E471658B3E3A}" type="datetimeFigureOut">
              <a:rPr lang="en-US" smtClean="0"/>
              <a:t>2/11/2020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D4F95-B95A-4413-87B9-954BA41BE2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3507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C00CB1-F629-4A91-AB0E-E471658B3E3A}" type="datetimeFigureOut">
              <a:rPr lang="en-US" smtClean="0"/>
              <a:t>2/11/2020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9D4F95-B95A-4413-87B9-954BA41BE2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046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image" Target="../media/image60.emf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emf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emf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emf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7.pn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N-Grams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099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Real-Word Spelling Errors </a:t>
            </a:r>
            <a:br>
              <a:rPr lang="en-US" dirty="0"/>
            </a:b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000" dirty="0" smtClean="0">
                <a:solidFill>
                  <a:srgbClr val="00B0F0"/>
                </a:solidFill>
              </a:rPr>
              <a:t>Words </a:t>
            </a:r>
            <a:r>
              <a:rPr lang="en-US" sz="2000" dirty="0">
                <a:solidFill>
                  <a:srgbClr val="00B0F0"/>
                </a:solidFill>
              </a:rPr>
              <a:t>that sound the same –</a:t>
            </a:r>
            <a:r>
              <a:rPr lang="en-US" sz="2000" dirty="0"/>
              <a:t> </a:t>
            </a:r>
            <a:endParaRPr lang="en-US" sz="2000" dirty="0" smtClean="0"/>
          </a:p>
          <a:p>
            <a:pPr marL="0" indent="0">
              <a:buNone/>
            </a:pPr>
            <a:r>
              <a:rPr lang="en-US" sz="2000" dirty="0" smtClean="0"/>
              <a:t>Their/they’re/there </a:t>
            </a:r>
          </a:p>
          <a:p>
            <a:pPr marL="0" indent="0">
              <a:buNone/>
            </a:pPr>
            <a:r>
              <a:rPr lang="en-US" sz="2000" dirty="0" smtClean="0"/>
              <a:t>To/too/two </a:t>
            </a:r>
          </a:p>
          <a:p>
            <a:pPr marL="0" indent="0">
              <a:buNone/>
            </a:pPr>
            <a:r>
              <a:rPr lang="en-US" sz="2000" dirty="0" smtClean="0"/>
              <a:t> </a:t>
            </a:r>
            <a:r>
              <a:rPr lang="en-US" sz="2000" dirty="0"/>
              <a:t>Weather/whether </a:t>
            </a:r>
            <a:endParaRPr lang="en-US" sz="2000" dirty="0" smtClean="0"/>
          </a:p>
          <a:p>
            <a:pPr marL="0" indent="0">
              <a:buNone/>
            </a:pPr>
            <a:r>
              <a:rPr lang="en-US" sz="2000" dirty="0" smtClean="0"/>
              <a:t>Peace/piece</a:t>
            </a:r>
          </a:p>
          <a:p>
            <a:pPr marL="0" indent="0">
              <a:buNone/>
            </a:pPr>
            <a:r>
              <a:rPr lang="en-US" sz="2000" dirty="0" smtClean="0"/>
              <a:t>You’re/your </a:t>
            </a:r>
          </a:p>
          <a:p>
            <a:pPr marL="0" indent="0">
              <a:buNone/>
            </a:pPr>
            <a:r>
              <a:rPr lang="en-US" sz="2000" dirty="0" smtClean="0"/>
              <a:t>• </a:t>
            </a:r>
            <a:r>
              <a:rPr lang="en-US" sz="2000" dirty="0">
                <a:solidFill>
                  <a:srgbClr val="00B0F0"/>
                </a:solidFill>
              </a:rPr>
              <a:t>Typos that result in real words </a:t>
            </a:r>
            <a:endParaRPr lang="en-US" sz="2000" dirty="0" smtClean="0">
              <a:solidFill>
                <a:srgbClr val="00B0F0"/>
              </a:solidFill>
            </a:endParaRPr>
          </a:p>
          <a:p>
            <a:pPr marL="0" indent="0">
              <a:buNone/>
            </a:pPr>
            <a:r>
              <a:rPr lang="en-US" sz="2000" dirty="0" smtClean="0"/>
              <a:t>Collect </a:t>
            </a:r>
            <a:r>
              <a:rPr lang="en-US" sz="2000" dirty="0"/>
              <a:t>a set of common pairs of confusions </a:t>
            </a:r>
            <a:endParaRPr lang="en-US" sz="2000" dirty="0" smtClean="0"/>
          </a:p>
          <a:p>
            <a:pPr marL="0" indent="0">
              <a:buNone/>
            </a:pPr>
            <a:r>
              <a:rPr lang="en-US" sz="2000" dirty="0" smtClean="0"/>
              <a:t>• </a:t>
            </a:r>
            <a:r>
              <a:rPr lang="en-US" sz="2000" dirty="0"/>
              <a:t>Whenever a member of this set is encountered compute the probability of the sentence in which it appears </a:t>
            </a:r>
            <a:endParaRPr lang="en-US" sz="2000" dirty="0" smtClean="0"/>
          </a:p>
          <a:p>
            <a:pPr marL="0" indent="0">
              <a:buNone/>
            </a:pPr>
            <a:r>
              <a:rPr lang="en-US" sz="2000" dirty="0" smtClean="0"/>
              <a:t>• </a:t>
            </a:r>
            <a:r>
              <a:rPr lang="en-US" sz="2000" dirty="0"/>
              <a:t>Substitute the other possibilities and compute the probability of the resulting sentence </a:t>
            </a:r>
            <a:endParaRPr lang="en-US" sz="2000" dirty="0" smtClean="0"/>
          </a:p>
          <a:p>
            <a:pPr marL="0" indent="0">
              <a:buNone/>
            </a:pPr>
            <a:r>
              <a:rPr lang="en-US" sz="2000" dirty="0" smtClean="0"/>
              <a:t>• </a:t>
            </a:r>
            <a:r>
              <a:rPr lang="en-US" sz="2000" dirty="0"/>
              <a:t>Choose the higher one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2545798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Other Smoothing techniques</a:t>
            </a:r>
            <a:endParaRPr lang="en-US" sz="3200" dirty="0"/>
          </a:p>
        </p:txBody>
      </p:sp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905000"/>
            <a:ext cx="7667625" cy="4029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58051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>
            <a:normAutofit/>
          </a:bodyPr>
          <a:lstStyle/>
          <a:p>
            <a:r>
              <a:rPr lang="en-US" sz="3200" dirty="0" smtClean="0"/>
              <a:t>Good-Turing Smoothing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295400"/>
            <a:ext cx="8305800" cy="4525963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/>
              <a:t>A word or </a:t>
            </a:r>
            <a:r>
              <a:rPr lang="en-US" sz="2400" i="1" dirty="0"/>
              <a:t>N</a:t>
            </a:r>
            <a:r>
              <a:rPr lang="en-US" sz="2400" dirty="0"/>
              <a:t>-gram (or any event) that occurs once is called a</a:t>
            </a:r>
          </a:p>
          <a:p>
            <a:pPr marL="0" indent="0">
              <a:buNone/>
            </a:pPr>
            <a:r>
              <a:rPr lang="en-US" sz="2400" b="1" dirty="0" smtClean="0"/>
              <a:t>      singleton</a:t>
            </a:r>
            <a:r>
              <a:rPr lang="en-US" sz="2400" dirty="0"/>
              <a:t>, or a </a:t>
            </a:r>
            <a:r>
              <a:rPr lang="en-US" sz="2400" b="1" dirty="0" err="1"/>
              <a:t>hapax</a:t>
            </a:r>
            <a:r>
              <a:rPr lang="en-US" sz="2400" b="1" dirty="0"/>
              <a:t> </a:t>
            </a:r>
            <a:r>
              <a:rPr lang="en-US" sz="2400" b="1" dirty="0" err="1"/>
              <a:t>legomenon</a:t>
            </a:r>
            <a:r>
              <a:rPr lang="en-US" sz="2400" dirty="0"/>
              <a:t>. </a:t>
            </a:r>
            <a:endParaRPr lang="en-US" sz="2400" dirty="0" smtClean="0"/>
          </a:p>
          <a:p>
            <a:r>
              <a:rPr lang="en-US" sz="2400" dirty="0" smtClean="0"/>
              <a:t>The </a:t>
            </a:r>
            <a:r>
              <a:rPr lang="en-US" sz="2400" dirty="0"/>
              <a:t>Good-Turing intuition is to use the </a:t>
            </a:r>
            <a:r>
              <a:rPr lang="en-US" sz="2400" dirty="0" smtClean="0"/>
              <a:t>frequency of </a:t>
            </a:r>
            <a:r>
              <a:rPr lang="en-US" sz="2400" dirty="0"/>
              <a:t>singletons as a re-estimate of the frequency of zero-count bigrams</a:t>
            </a:r>
            <a:r>
              <a:rPr lang="en-US" sz="2400" dirty="0" smtClean="0"/>
              <a:t>.</a:t>
            </a:r>
          </a:p>
          <a:p>
            <a:r>
              <a:rPr lang="en-US" sz="2400" dirty="0" smtClean="0"/>
              <a:t>The </a:t>
            </a:r>
            <a:r>
              <a:rPr lang="en-US" sz="2400" dirty="0"/>
              <a:t>Good-Turing algorithm is based on computing </a:t>
            </a:r>
            <a:r>
              <a:rPr lang="en-US" sz="2400" i="1" dirty="0" err="1"/>
              <a:t>Nc</a:t>
            </a:r>
            <a:r>
              <a:rPr lang="en-US" sz="2400" dirty="0"/>
              <a:t>, the number of </a:t>
            </a:r>
            <a:r>
              <a:rPr lang="en-US" sz="2400" i="1" dirty="0"/>
              <a:t>N</a:t>
            </a:r>
            <a:r>
              <a:rPr lang="en-US" sz="2400" dirty="0"/>
              <a:t>-grams that occur </a:t>
            </a:r>
            <a:r>
              <a:rPr lang="en-US" sz="2400" i="1" dirty="0"/>
              <a:t>c </a:t>
            </a:r>
            <a:r>
              <a:rPr lang="en-US" sz="2400" dirty="0"/>
              <a:t>times. </a:t>
            </a:r>
            <a:endParaRPr lang="en-US" sz="2400" dirty="0" smtClean="0"/>
          </a:p>
          <a:p>
            <a:r>
              <a:rPr lang="en-US" sz="2400" dirty="0" smtClean="0"/>
              <a:t>We </a:t>
            </a:r>
            <a:r>
              <a:rPr lang="en-US" sz="2400" dirty="0"/>
              <a:t>refer to the number of </a:t>
            </a:r>
            <a:r>
              <a:rPr lang="en-US" sz="2400" i="1" dirty="0"/>
              <a:t>N</a:t>
            </a:r>
            <a:r>
              <a:rPr lang="en-US" sz="2400" dirty="0"/>
              <a:t>-grams that occur </a:t>
            </a:r>
            <a:r>
              <a:rPr lang="en-US" sz="2400" i="1" dirty="0"/>
              <a:t>c </a:t>
            </a:r>
            <a:r>
              <a:rPr lang="en-US" sz="2400" dirty="0"/>
              <a:t>times as the </a:t>
            </a:r>
            <a:r>
              <a:rPr lang="en-US" sz="2400" b="1" dirty="0"/>
              <a:t>frequency of frequency </a:t>
            </a:r>
            <a:r>
              <a:rPr lang="en-US" sz="2400" i="1" dirty="0"/>
              <a:t>c</a:t>
            </a:r>
            <a:r>
              <a:rPr lang="en-US" sz="2400" dirty="0"/>
              <a:t>. </a:t>
            </a:r>
            <a:endParaRPr lang="en-US" sz="2400" dirty="0" smtClean="0"/>
          </a:p>
          <a:p>
            <a:r>
              <a:rPr lang="en-US" sz="2400" dirty="0" smtClean="0"/>
              <a:t>So </a:t>
            </a:r>
            <a:r>
              <a:rPr lang="en-US" sz="2400" dirty="0"/>
              <a:t>applying the idea to smoothing the joint probability of </a:t>
            </a:r>
            <a:r>
              <a:rPr lang="en-US" sz="2400" dirty="0" smtClean="0"/>
              <a:t>bigrams</a:t>
            </a:r>
          </a:p>
          <a:p>
            <a:pPr lvl="1"/>
            <a:r>
              <a:rPr lang="en-US" sz="2000" dirty="0" smtClean="0"/>
              <a:t> </a:t>
            </a:r>
            <a:r>
              <a:rPr lang="en-US" sz="2000" i="1" dirty="0" smtClean="0"/>
              <a:t>N0</a:t>
            </a:r>
            <a:r>
              <a:rPr lang="en-US" sz="2000" dirty="0" smtClean="0"/>
              <a:t> </a:t>
            </a:r>
            <a:r>
              <a:rPr lang="en-US" sz="2000" dirty="0"/>
              <a:t>is the number of bigrams with count 0, </a:t>
            </a:r>
            <a:endParaRPr lang="en-US" sz="2000" dirty="0" smtClean="0"/>
          </a:p>
          <a:p>
            <a:pPr lvl="1"/>
            <a:r>
              <a:rPr lang="en-US" sz="2000" i="1" dirty="0" smtClean="0"/>
              <a:t>N</a:t>
            </a:r>
            <a:r>
              <a:rPr lang="en-US" sz="2000" dirty="0" smtClean="0"/>
              <a:t>1 </a:t>
            </a:r>
            <a:r>
              <a:rPr lang="en-US" sz="2000" dirty="0"/>
              <a:t>the number of bigrams with count 1 (singletons), and so on. </a:t>
            </a:r>
            <a:endParaRPr lang="en-US" sz="2000" dirty="0" smtClean="0"/>
          </a:p>
          <a:p>
            <a:pPr lvl="1"/>
            <a:r>
              <a:rPr lang="en-US" sz="2000" dirty="0" smtClean="0"/>
              <a:t>We </a:t>
            </a:r>
            <a:r>
              <a:rPr lang="en-US" sz="2000" dirty="0"/>
              <a:t>can think of each of the </a:t>
            </a:r>
            <a:r>
              <a:rPr lang="en-US" sz="2000" i="1" dirty="0" err="1"/>
              <a:t>Nc</a:t>
            </a:r>
            <a:r>
              <a:rPr lang="en-US" sz="2000" i="1" dirty="0"/>
              <a:t> </a:t>
            </a:r>
            <a:r>
              <a:rPr lang="en-US" sz="2000" dirty="0"/>
              <a:t>as a bin which stores the number of different </a:t>
            </a:r>
            <a:r>
              <a:rPr lang="en-US" sz="2000" i="1" dirty="0"/>
              <a:t>N</a:t>
            </a:r>
            <a:r>
              <a:rPr lang="en-US" sz="2000" dirty="0"/>
              <a:t>-grams that occur in the training set with that frequency </a:t>
            </a:r>
            <a:r>
              <a:rPr lang="en-US" sz="2000" i="1" dirty="0"/>
              <a:t>c</a:t>
            </a:r>
            <a:r>
              <a:rPr lang="en-US" sz="2000" dirty="0"/>
              <a:t>. 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5715000"/>
            <a:ext cx="2247900" cy="714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38820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Good-Turing Smoothing</a:t>
            </a:r>
            <a:endParaRPr lang="en-US" sz="3200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1163" y="2005013"/>
            <a:ext cx="5781675" cy="2847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1295400"/>
            <a:ext cx="800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Notation 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33400" y="5105400"/>
            <a:ext cx="6929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Nc</a:t>
            </a:r>
            <a:r>
              <a:rPr lang="en-US" dirty="0" smtClean="0"/>
              <a:t> = Frequency of frequency 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142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Good-Turing Smoothing</a:t>
            </a:r>
            <a:endParaRPr lang="en-US" sz="3200" dirty="0"/>
          </a:p>
        </p:txBody>
      </p:sp>
      <p:sp>
        <p:nvSpPr>
          <p:cNvPr id="4" name="TextBox 3"/>
          <p:cNvSpPr txBox="1"/>
          <p:nvPr/>
        </p:nvSpPr>
        <p:spPr>
          <a:xfrm>
            <a:off x="457200" y="1295400"/>
            <a:ext cx="800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Notation 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14400" y="6096000"/>
            <a:ext cx="6929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Nc</a:t>
            </a:r>
            <a:r>
              <a:rPr lang="en-US" dirty="0" smtClean="0"/>
              <a:t> = Frequency of frequency c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713125"/>
            <a:ext cx="7086600" cy="4135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933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Good-Turing Smoothing</a:t>
            </a:r>
            <a:endParaRPr lang="en-US" sz="3200" dirty="0"/>
          </a:p>
        </p:txBody>
      </p:sp>
      <p:sp>
        <p:nvSpPr>
          <p:cNvPr id="4" name="TextBox 3"/>
          <p:cNvSpPr txBox="1"/>
          <p:nvPr/>
        </p:nvSpPr>
        <p:spPr>
          <a:xfrm>
            <a:off x="457200" y="1295400"/>
            <a:ext cx="800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Notation 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643062" y="1330058"/>
            <a:ext cx="6929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Nc</a:t>
            </a:r>
            <a:r>
              <a:rPr lang="en-US" dirty="0" smtClean="0"/>
              <a:t> = Frequency of frequency c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917652"/>
            <a:ext cx="7848600" cy="393304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555" y="6324600"/>
            <a:ext cx="4755796" cy="332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427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MLE vs. Good-Turing Smoothing</a:t>
            </a:r>
            <a:endParaRPr lang="en-US" sz="3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155" y="1417638"/>
            <a:ext cx="6645085" cy="3551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59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Good-Turing </a:t>
            </a:r>
            <a:r>
              <a:rPr lang="en-US" sz="3200" dirty="0"/>
              <a:t>Smoothing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34385"/>
            <a:ext cx="8229600" cy="4525963"/>
          </a:xfrm>
        </p:spPr>
        <p:txBody>
          <a:bodyPr>
            <a:normAutofit lnSpcReduction="10000"/>
          </a:bodyPr>
          <a:lstStyle/>
          <a:p>
            <a:r>
              <a:rPr lang="en-US" sz="2400" i="1" dirty="0" smtClean="0">
                <a:solidFill>
                  <a:srgbClr val="00B0F0"/>
                </a:solidFill>
              </a:rPr>
              <a:t>The MLE </a:t>
            </a:r>
            <a:r>
              <a:rPr lang="en-US" sz="2400" dirty="0" smtClean="0">
                <a:solidFill>
                  <a:srgbClr val="00B0F0"/>
                </a:solidFill>
              </a:rPr>
              <a:t>count for </a:t>
            </a:r>
            <a:r>
              <a:rPr lang="en-US" sz="2400" dirty="0" err="1" smtClean="0">
                <a:solidFill>
                  <a:srgbClr val="00B0F0"/>
                </a:solidFill>
              </a:rPr>
              <a:t>N</a:t>
            </a:r>
            <a:r>
              <a:rPr lang="en-US" sz="2400" i="1" dirty="0" err="1" smtClean="0">
                <a:solidFill>
                  <a:srgbClr val="00B0F0"/>
                </a:solidFill>
              </a:rPr>
              <a:t>c</a:t>
            </a:r>
            <a:r>
              <a:rPr lang="en-US" sz="2400" i="1" dirty="0" smtClean="0">
                <a:solidFill>
                  <a:srgbClr val="00B0F0"/>
                </a:solidFill>
              </a:rPr>
              <a:t> </a:t>
            </a:r>
            <a:r>
              <a:rPr lang="en-US" sz="2400" dirty="0">
                <a:solidFill>
                  <a:srgbClr val="00B0F0"/>
                </a:solidFill>
              </a:rPr>
              <a:t>is </a:t>
            </a:r>
            <a:r>
              <a:rPr lang="en-US" sz="2400" i="1" dirty="0">
                <a:solidFill>
                  <a:srgbClr val="00B0F0"/>
                </a:solidFill>
              </a:rPr>
              <a:t>c</a:t>
            </a:r>
            <a:r>
              <a:rPr lang="en-US" sz="2400" dirty="0">
                <a:solidFill>
                  <a:srgbClr val="00B0F0"/>
                </a:solidFill>
              </a:rPr>
              <a:t>. </a:t>
            </a:r>
            <a:endParaRPr lang="en-US" sz="2400" dirty="0" smtClean="0">
              <a:solidFill>
                <a:srgbClr val="00B0F0"/>
              </a:solidFill>
            </a:endParaRPr>
          </a:p>
          <a:p>
            <a:r>
              <a:rPr lang="en-US" sz="2400" dirty="0" smtClean="0"/>
              <a:t>The Good-Turing </a:t>
            </a:r>
            <a:r>
              <a:rPr lang="en-US" sz="2400" dirty="0"/>
              <a:t>estimate replaces this with a </a:t>
            </a:r>
            <a:r>
              <a:rPr lang="en-US" sz="2400" dirty="0" smtClean="0"/>
              <a:t>smoothed count </a:t>
            </a:r>
            <a:r>
              <a:rPr lang="en-US" sz="2400" i="1" dirty="0" smtClean="0"/>
              <a:t>c*</a:t>
            </a:r>
            <a:r>
              <a:rPr lang="en-US" sz="2400" dirty="0" smtClean="0"/>
              <a:t>, </a:t>
            </a:r>
            <a:r>
              <a:rPr lang="en-US" sz="2400" dirty="0"/>
              <a:t>as a function of </a:t>
            </a:r>
            <a:r>
              <a:rPr lang="en-US" sz="2400" i="1" dirty="0" smtClean="0"/>
              <a:t>Nc</a:t>
            </a:r>
            <a:r>
              <a:rPr lang="en-US" sz="2400" dirty="0" smtClean="0"/>
              <a:t>+1</a:t>
            </a:r>
          </a:p>
          <a:p>
            <a:endParaRPr lang="en-US" sz="2400" dirty="0"/>
          </a:p>
          <a:p>
            <a:endParaRPr lang="en-US" sz="2400" dirty="0" smtClean="0"/>
          </a:p>
          <a:p>
            <a:r>
              <a:rPr lang="en-US" sz="2400" dirty="0"/>
              <a:t>T</a:t>
            </a:r>
            <a:r>
              <a:rPr lang="en-US" sz="2400" dirty="0" smtClean="0"/>
              <a:t>o </a:t>
            </a:r>
            <a:r>
              <a:rPr lang="en-US" sz="2400" dirty="0"/>
              <a:t>re-estimate the smoothed count </a:t>
            </a:r>
            <a:r>
              <a:rPr lang="en-US" sz="2400" i="1" dirty="0" smtClean="0"/>
              <a:t>c* </a:t>
            </a:r>
            <a:r>
              <a:rPr lang="en-US" sz="2400" dirty="0" smtClean="0"/>
              <a:t>for </a:t>
            </a:r>
            <a:r>
              <a:rPr lang="en-US" sz="2400" i="1" dirty="0" smtClean="0"/>
              <a:t>N0</a:t>
            </a:r>
            <a:r>
              <a:rPr lang="en-US" sz="2400" dirty="0" smtClean="0"/>
              <a:t>, use </a:t>
            </a:r>
            <a:r>
              <a:rPr lang="en-US" sz="2400" dirty="0"/>
              <a:t>the following equation for the probability </a:t>
            </a:r>
            <a:r>
              <a:rPr lang="en-US" sz="2400" i="1" dirty="0" smtClean="0"/>
              <a:t>P*GT </a:t>
            </a:r>
            <a:r>
              <a:rPr lang="en-US" sz="2400" dirty="0"/>
              <a:t>for things that had </a:t>
            </a:r>
            <a:r>
              <a:rPr lang="en-US" sz="2400" dirty="0" smtClean="0"/>
              <a:t>zero count </a:t>
            </a:r>
            <a:r>
              <a:rPr lang="en-US" sz="2400" i="1" dirty="0"/>
              <a:t>N</a:t>
            </a:r>
            <a:r>
              <a:rPr lang="en-US" sz="2400" dirty="0"/>
              <a:t>0, or 	</a:t>
            </a:r>
            <a:r>
              <a:rPr lang="en-US" sz="2400" dirty="0" smtClean="0"/>
              <a:t>for </a:t>
            </a:r>
            <a:r>
              <a:rPr lang="en-US" sz="2400" dirty="0"/>
              <a:t>the </a:t>
            </a:r>
            <a:r>
              <a:rPr lang="en-US" sz="2400" b="1" dirty="0"/>
              <a:t>missing mass</a:t>
            </a:r>
            <a:r>
              <a:rPr lang="en-US" sz="2400" dirty="0"/>
              <a:t>:</a:t>
            </a:r>
            <a:endParaRPr lang="en-US" sz="2400" i="1" dirty="0" smtClean="0"/>
          </a:p>
          <a:p>
            <a:r>
              <a:rPr lang="en-US" sz="2400" i="1" dirty="0" smtClean="0"/>
              <a:t>N</a:t>
            </a:r>
            <a:r>
              <a:rPr lang="en-US" sz="2400" dirty="0" smtClean="0"/>
              <a:t>1 </a:t>
            </a:r>
            <a:r>
              <a:rPr lang="en-US" sz="2400" dirty="0"/>
              <a:t>is the count of items in bin 1, i.e. that were seen once in </a:t>
            </a:r>
            <a:r>
              <a:rPr lang="en-US" sz="2400" dirty="0" smtClean="0"/>
              <a:t>training</a:t>
            </a:r>
          </a:p>
          <a:p>
            <a:r>
              <a:rPr lang="en-US" sz="2400" i="1" dirty="0" smtClean="0">
                <a:solidFill>
                  <a:srgbClr val="FF0000"/>
                </a:solidFill>
              </a:rPr>
              <a:t>N </a:t>
            </a:r>
            <a:r>
              <a:rPr lang="en-US" sz="2400" dirty="0" smtClean="0">
                <a:solidFill>
                  <a:srgbClr val="FF0000"/>
                </a:solidFill>
              </a:rPr>
              <a:t>is </a:t>
            </a:r>
            <a:r>
              <a:rPr lang="en-US" sz="2400" dirty="0">
                <a:solidFill>
                  <a:srgbClr val="FF0000"/>
                </a:solidFill>
              </a:rPr>
              <a:t>the total number of items we have seen in training</a:t>
            </a:r>
            <a:r>
              <a:rPr lang="en-US" sz="2400" dirty="0"/>
              <a:t>.</a:t>
            </a:r>
            <a:endParaRPr lang="en-US" sz="2400" dirty="0" smtClean="0"/>
          </a:p>
          <a:p>
            <a:endParaRPr lang="en-US" sz="2400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2783477"/>
            <a:ext cx="2543175" cy="723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5731735"/>
            <a:ext cx="4791075" cy="657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71799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8690"/>
            <a:ext cx="8229600" cy="563562"/>
          </a:xfrm>
        </p:spPr>
        <p:txBody>
          <a:bodyPr>
            <a:normAutofit fontScale="90000"/>
          </a:bodyPr>
          <a:lstStyle/>
          <a:p>
            <a:r>
              <a:rPr lang="en-US" sz="3200" dirty="0" smtClean="0"/>
              <a:t>Good-Turing </a:t>
            </a:r>
            <a:r>
              <a:rPr lang="en-US" sz="3200" dirty="0"/>
              <a:t>Smoothing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838200"/>
            <a:ext cx="8839200" cy="5791200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00B0F0"/>
                </a:solidFill>
              </a:rPr>
              <a:t>Suppose we are fishing in a lake with 8 </a:t>
            </a:r>
            <a:r>
              <a:rPr lang="en-US" sz="2400" dirty="0" smtClean="0">
                <a:solidFill>
                  <a:srgbClr val="00B0F0"/>
                </a:solidFill>
              </a:rPr>
              <a:t>species: </a:t>
            </a:r>
          </a:p>
          <a:p>
            <a:r>
              <a:rPr lang="en-US" sz="2400" dirty="0" smtClean="0"/>
              <a:t>(</a:t>
            </a:r>
            <a:r>
              <a:rPr lang="en-US" sz="2400" dirty="0">
                <a:solidFill>
                  <a:srgbClr val="FF0000"/>
                </a:solidFill>
              </a:rPr>
              <a:t>bass</a:t>
            </a:r>
            <a:r>
              <a:rPr lang="en-US" sz="2400" dirty="0" smtClean="0">
                <a:solidFill>
                  <a:srgbClr val="FF0000"/>
                </a:solidFill>
              </a:rPr>
              <a:t>, catfish</a:t>
            </a:r>
            <a:r>
              <a:rPr lang="en-US" sz="2400" dirty="0"/>
              <a:t>, </a:t>
            </a:r>
            <a:r>
              <a:rPr lang="en-US" sz="2400" dirty="0" smtClean="0"/>
              <a:t>carp, </a:t>
            </a:r>
            <a:r>
              <a:rPr lang="en-US" sz="2400" dirty="0"/>
              <a:t>perch, </a:t>
            </a:r>
            <a:r>
              <a:rPr lang="en-US" sz="2400" dirty="0" smtClean="0"/>
              <a:t>whitefish, </a:t>
            </a:r>
            <a:r>
              <a:rPr lang="en-US" sz="2400" dirty="0"/>
              <a:t>trout, salmon, </a:t>
            </a:r>
            <a:r>
              <a:rPr lang="en-US" sz="2400" dirty="0" smtClean="0"/>
              <a:t>eel) </a:t>
            </a:r>
          </a:p>
          <a:p>
            <a:r>
              <a:rPr lang="en-US" sz="2400" dirty="0" smtClean="0"/>
              <a:t>we </a:t>
            </a:r>
            <a:r>
              <a:rPr lang="en-US" sz="2400" dirty="0"/>
              <a:t>have seen 6 species with </a:t>
            </a:r>
            <a:r>
              <a:rPr lang="en-US" sz="2400" dirty="0" smtClean="0"/>
              <a:t>the following </a:t>
            </a:r>
            <a:r>
              <a:rPr lang="en-US" sz="2400" dirty="0"/>
              <a:t>counts: </a:t>
            </a:r>
            <a:endParaRPr lang="en-US" sz="2400" dirty="0" smtClean="0"/>
          </a:p>
          <a:p>
            <a:r>
              <a:rPr lang="en-US" sz="2400" dirty="0" smtClean="0">
                <a:solidFill>
                  <a:srgbClr val="00B0F0"/>
                </a:solidFill>
              </a:rPr>
              <a:t>10 </a:t>
            </a:r>
            <a:r>
              <a:rPr lang="en-US" sz="2400" dirty="0">
                <a:solidFill>
                  <a:srgbClr val="00B0F0"/>
                </a:solidFill>
              </a:rPr>
              <a:t>carp, 3 perch, 2 whitefish, 1 trout, 1 salmon, and 1 eel </a:t>
            </a:r>
            <a:endParaRPr lang="en-US" sz="2400" dirty="0" smtClean="0">
              <a:solidFill>
                <a:srgbClr val="00B0F0"/>
              </a:solidFill>
            </a:endParaRPr>
          </a:p>
          <a:p>
            <a:r>
              <a:rPr lang="en-US" sz="2400" dirty="0" smtClean="0"/>
              <a:t>Not </a:t>
            </a:r>
            <a:r>
              <a:rPr lang="en-US" sz="2400" dirty="0"/>
              <a:t>yet seen the catfish or </a:t>
            </a:r>
            <a:r>
              <a:rPr lang="en-US" sz="2400" dirty="0" smtClean="0"/>
              <a:t>bass </a:t>
            </a:r>
          </a:p>
          <a:p>
            <a:r>
              <a:rPr lang="en-US" sz="2400" i="1" dirty="0">
                <a:solidFill>
                  <a:srgbClr val="FF0000"/>
                </a:solidFill>
              </a:rPr>
              <a:t>N </a:t>
            </a:r>
            <a:r>
              <a:rPr lang="en-US" sz="2400" dirty="0">
                <a:solidFill>
                  <a:srgbClr val="FF0000"/>
                </a:solidFill>
              </a:rPr>
              <a:t>is the total number of items we have seen in </a:t>
            </a:r>
            <a:r>
              <a:rPr lang="en-US" sz="2400" dirty="0" smtClean="0">
                <a:solidFill>
                  <a:srgbClr val="FF0000"/>
                </a:solidFill>
              </a:rPr>
              <a:t>training = 18</a:t>
            </a:r>
          </a:p>
          <a:p>
            <a:r>
              <a:rPr lang="en-US" sz="2400" dirty="0" smtClean="0">
                <a:solidFill>
                  <a:srgbClr val="FF0000"/>
                </a:solidFill>
              </a:rPr>
              <a:t>N1= 3, N2=1, N3= 1, N10=1</a:t>
            </a:r>
            <a:endParaRPr lang="en-US" sz="2400" dirty="0" smtClean="0"/>
          </a:p>
          <a:p>
            <a:r>
              <a:rPr lang="en-US" sz="2400" dirty="0" smtClean="0"/>
              <a:t>What </a:t>
            </a:r>
            <a:r>
              <a:rPr lang="en-US" sz="2400" dirty="0"/>
              <a:t>is the probability that the next fish we </a:t>
            </a:r>
            <a:r>
              <a:rPr lang="en-US" sz="2400" dirty="0" smtClean="0"/>
              <a:t>catch will </a:t>
            </a:r>
            <a:r>
              <a:rPr lang="en-US" sz="2400" dirty="0"/>
              <a:t>be a new species, i.e., one that had a zero frequency in our training set, i.e., in </a:t>
            </a:r>
            <a:r>
              <a:rPr lang="en-US" sz="2400" dirty="0" smtClean="0"/>
              <a:t>this case </a:t>
            </a:r>
            <a:r>
              <a:rPr lang="en-US" sz="2400" dirty="0"/>
              <a:t>either a catfish or a bass</a:t>
            </a:r>
            <a:r>
              <a:rPr lang="en-US" sz="2400" dirty="0" smtClean="0"/>
              <a:t>?</a:t>
            </a:r>
          </a:p>
          <a:p>
            <a:r>
              <a:rPr lang="en-US" sz="2400" dirty="0"/>
              <a:t>The MLE count </a:t>
            </a:r>
            <a:r>
              <a:rPr lang="en-US" sz="2400" i="1" dirty="0"/>
              <a:t>c </a:t>
            </a:r>
            <a:r>
              <a:rPr lang="en-US" sz="2400" dirty="0"/>
              <a:t>of a hitherto-unseen species (bass or catfish) is 0. </a:t>
            </a:r>
            <a:endParaRPr lang="en-US" sz="2400" dirty="0" smtClean="0"/>
          </a:p>
          <a:p>
            <a:r>
              <a:rPr lang="en-US" sz="2400" dirty="0" smtClean="0"/>
              <a:t>the </a:t>
            </a:r>
            <a:r>
              <a:rPr lang="en-US" sz="2400" dirty="0"/>
              <a:t>probability of a new fish being one of these unseen </a:t>
            </a:r>
            <a:r>
              <a:rPr lang="en-US" sz="2400" dirty="0" smtClean="0"/>
              <a:t>species is 3/18 </a:t>
            </a:r>
            <a:r>
              <a:rPr lang="en-US" sz="2400" dirty="0"/>
              <a:t>, since </a:t>
            </a:r>
            <a:r>
              <a:rPr lang="en-US" sz="2400" i="1" dirty="0"/>
              <a:t>N</a:t>
            </a:r>
            <a:r>
              <a:rPr lang="en-US" sz="2400" dirty="0"/>
              <a:t>1 is 3 and </a:t>
            </a:r>
            <a:r>
              <a:rPr lang="en-US" sz="2400" i="1" dirty="0"/>
              <a:t>N </a:t>
            </a:r>
            <a:r>
              <a:rPr lang="en-US" sz="2400" dirty="0"/>
              <a:t>is 18</a:t>
            </a:r>
            <a:r>
              <a:rPr lang="en-US" sz="2400" dirty="0" smtClean="0"/>
              <a:t>:</a:t>
            </a:r>
          </a:p>
          <a:p>
            <a:endParaRPr lang="en-US" sz="2400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2503" y="5943600"/>
            <a:ext cx="4449097" cy="561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00884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Good-Turing </a:t>
            </a:r>
            <a:r>
              <a:rPr lang="en-US" sz="3200" dirty="0"/>
              <a:t>Smoothing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754563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00B0F0"/>
                </a:solidFill>
              </a:rPr>
              <a:t>10 carp, 3 perch, 2 whitefish, 1 trout, 1 salmon, and 1 </a:t>
            </a:r>
            <a:r>
              <a:rPr lang="en-US" sz="2400" dirty="0" smtClean="0">
                <a:solidFill>
                  <a:srgbClr val="00B0F0"/>
                </a:solidFill>
              </a:rPr>
              <a:t>eel, </a:t>
            </a:r>
          </a:p>
          <a:p>
            <a:r>
              <a:rPr lang="en-US" sz="2400" dirty="0" smtClean="0">
                <a:solidFill>
                  <a:srgbClr val="FF0000"/>
                </a:solidFill>
              </a:rPr>
              <a:t>0 bass</a:t>
            </a:r>
            <a:r>
              <a:rPr lang="en-US" sz="2400" dirty="0">
                <a:solidFill>
                  <a:srgbClr val="FF0000"/>
                </a:solidFill>
              </a:rPr>
              <a:t>, </a:t>
            </a:r>
            <a:r>
              <a:rPr lang="en-US" sz="2400" dirty="0" smtClean="0">
                <a:solidFill>
                  <a:srgbClr val="FF0000"/>
                </a:solidFill>
              </a:rPr>
              <a:t>0 catfish </a:t>
            </a:r>
            <a:endParaRPr lang="en-US" sz="2400" dirty="0">
              <a:solidFill>
                <a:srgbClr val="FF0000"/>
              </a:solidFill>
            </a:endParaRPr>
          </a:p>
          <a:p>
            <a:r>
              <a:rPr lang="en-US" sz="2400" dirty="0" smtClean="0"/>
              <a:t>What </a:t>
            </a:r>
            <a:r>
              <a:rPr lang="en-US" sz="2400" dirty="0"/>
              <a:t>is the probability that the next fish will be another trout? </a:t>
            </a:r>
            <a:endParaRPr lang="en-US" sz="2400" dirty="0" smtClean="0"/>
          </a:p>
          <a:p>
            <a:r>
              <a:rPr lang="en-US" sz="2400" dirty="0" smtClean="0"/>
              <a:t>The </a:t>
            </a:r>
            <a:r>
              <a:rPr lang="en-US" sz="2400" dirty="0"/>
              <a:t>MLE </a:t>
            </a:r>
            <a:r>
              <a:rPr lang="en-US" sz="2400" dirty="0" smtClean="0"/>
              <a:t>count for </a:t>
            </a:r>
            <a:r>
              <a:rPr lang="en-US" sz="2400" dirty="0"/>
              <a:t>trout is 1, </a:t>
            </a:r>
            <a:endParaRPr lang="en-US" sz="2400" dirty="0" smtClean="0"/>
          </a:p>
          <a:p>
            <a:r>
              <a:rPr lang="en-US" sz="2400" dirty="0" smtClean="0"/>
              <a:t>so </a:t>
            </a:r>
            <a:r>
              <a:rPr lang="en-US" sz="2400" dirty="0"/>
              <a:t>the MLE estimated probability is </a:t>
            </a:r>
            <a:r>
              <a:rPr lang="en-US" sz="2400" dirty="0" smtClean="0"/>
              <a:t>1/18 </a:t>
            </a:r>
            <a:r>
              <a:rPr lang="en-US" sz="2400" dirty="0"/>
              <a:t>. </a:t>
            </a:r>
            <a:endParaRPr lang="en-US" sz="2400" dirty="0" smtClean="0"/>
          </a:p>
          <a:p>
            <a:r>
              <a:rPr lang="en-US" sz="2400" dirty="0" smtClean="0"/>
              <a:t>But </a:t>
            </a:r>
            <a:r>
              <a:rPr lang="en-US" sz="2400" dirty="0"/>
              <a:t>the Good-Turing </a:t>
            </a:r>
            <a:r>
              <a:rPr lang="en-US" sz="2400" dirty="0" smtClean="0"/>
              <a:t>estimate must </a:t>
            </a:r>
            <a:r>
              <a:rPr lang="en-US" sz="2400" dirty="0"/>
              <a:t>be lower, since we just stole </a:t>
            </a:r>
            <a:r>
              <a:rPr lang="en-US" sz="2400" dirty="0" smtClean="0"/>
              <a:t>3/18 </a:t>
            </a:r>
            <a:r>
              <a:rPr lang="en-US" sz="2400" dirty="0"/>
              <a:t>of our probability mass to use on unseen events!</a:t>
            </a:r>
          </a:p>
          <a:p>
            <a:r>
              <a:rPr lang="en-US" sz="2400" dirty="0" smtClean="0"/>
              <a:t>We </a:t>
            </a:r>
            <a:r>
              <a:rPr lang="en-US" sz="2400" dirty="0"/>
              <a:t>need to discount the MLE probabilities for trout, perch, carp, etc. </a:t>
            </a: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3672639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65391"/>
            <a:ext cx="8229600" cy="487362"/>
          </a:xfrm>
        </p:spPr>
        <p:txBody>
          <a:bodyPr>
            <a:normAutofit fontScale="90000"/>
          </a:bodyPr>
          <a:lstStyle/>
          <a:p>
            <a:r>
              <a:rPr lang="en-US" sz="3200" dirty="0" smtClean="0"/>
              <a:t>Good-Turing </a:t>
            </a:r>
            <a:r>
              <a:rPr lang="en-US" sz="3200" dirty="0"/>
              <a:t>Smoothing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577290"/>
            <a:ext cx="8229600" cy="4525963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00B0F0"/>
                </a:solidFill>
              </a:rPr>
              <a:t>10 carp, 3 perch, 2 whitefish, 1 trout, 1 salmon, and 1 </a:t>
            </a:r>
            <a:r>
              <a:rPr lang="en-US" sz="2400" dirty="0" smtClean="0">
                <a:solidFill>
                  <a:srgbClr val="00B0F0"/>
                </a:solidFill>
              </a:rPr>
              <a:t>eel</a:t>
            </a:r>
          </a:p>
          <a:p>
            <a:r>
              <a:rPr lang="en-US" sz="2400" dirty="0">
                <a:solidFill>
                  <a:srgbClr val="FF0000"/>
                </a:solidFill>
              </a:rPr>
              <a:t>0 bass, 0 catfish </a:t>
            </a:r>
          </a:p>
          <a:p>
            <a:r>
              <a:rPr lang="en-US" sz="2400" dirty="0" smtClean="0"/>
              <a:t>Summary </a:t>
            </a:r>
            <a:r>
              <a:rPr lang="en-US" sz="2400" dirty="0"/>
              <a:t>of the revised counts </a:t>
            </a:r>
            <a:r>
              <a:rPr lang="en-US" sz="2400" i="1" dirty="0"/>
              <a:t>c*</a:t>
            </a:r>
            <a:r>
              <a:rPr lang="en-US" sz="2400" dirty="0"/>
              <a:t> and Good-Turing smoothed probabilities </a:t>
            </a:r>
            <a:r>
              <a:rPr lang="en-US" sz="2400" i="1" dirty="0"/>
              <a:t>p* </a:t>
            </a:r>
            <a:r>
              <a:rPr lang="en-US" sz="2400" dirty="0"/>
              <a:t>GT for species with count 0 (like bass or catfish) or count 1 (like trout, salmon, or eel) are as follows</a:t>
            </a:r>
          </a:p>
          <a:p>
            <a:r>
              <a:rPr lang="en-US" sz="2400" i="1" dirty="0">
                <a:solidFill>
                  <a:srgbClr val="FF0000"/>
                </a:solidFill>
              </a:rPr>
              <a:t>N </a:t>
            </a:r>
            <a:r>
              <a:rPr lang="en-US" sz="2400" dirty="0">
                <a:solidFill>
                  <a:srgbClr val="FF0000"/>
                </a:solidFill>
              </a:rPr>
              <a:t>is the total number of items we have seen in training = 18</a:t>
            </a:r>
          </a:p>
          <a:p>
            <a:r>
              <a:rPr lang="en-US" sz="2400" dirty="0">
                <a:solidFill>
                  <a:srgbClr val="FF0000"/>
                </a:solidFill>
              </a:rPr>
              <a:t>N1= 3, N2=1, N3= 1, N10=1</a:t>
            </a:r>
            <a:endParaRPr lang="en-US" sz="2400" dirty="0"/>
          </a:p>
          <a:p>
            <a:endParaRPr lang="en-US" sz="2400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903" y="3429000"/>
            <a:ext cx="8887097" cy="304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6477000"/>
            <a:ext cx="792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Note: c* computation is not there for unseen </a:t>
            </a:r>
            <a:r>
              <a:rPr lang="en-IN" dirty="0" err="1" smtClean="0"/>
              <a:t>ie</a:t>
            </a:r>
            <a:r>
              <a:rPr lang="en-IN" dirty="0" smtClean="0"/>
              <a:t>. for count 0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34612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>
            <a:normAutofit/>
          </a:bodyPr>
          <a:lstStyle/>
          <a:p>
            <a:r>
              <a:rPr lang="en-US" sz="2800" dirty="0" smtClean="0"/>
              <a:t>Applications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5486400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sz="3400" dirty="0" smtClean="0"/>
              <a:t>• </a:t>
            </a:r>
            <a:r>
              <a:rPr lang="en-US" sz="3400" dirty="0"/>
              <a:t>A</a:t>
            </a:r>
            <a:r>
              <a:rPr lang="en-US" sz="3400" dirty="0" smtClean="0"/>
              <a:t>pplications</a:t>
            </a:r>
            <a:endParaRPr lang="en-US" sz="3400" dirty="0"/>
          </a:p>
          <a:p>
            <a:pPr marL="400050" lvl="1" indent="0">
              <a:buNone/>
            </a:pPr>
            <a:r>
              <a:rPr lang="en-US" sz="3400" dirty="0" smtClean="0">
                <a:solidFill>
                  <a:srgbClr val="00B0F0"/>
                </a:solidFill>
              </a:rPr>
              <a:t>• </a:t>
            </a:r>
            <a:r>
              <a:rPr lang="en-US" sz="3400" dirty="0">
                <a:solidFill>
                  <a:srgbClr val="00B0F0"/>
                </a:solidFill>
              </a:rPr>
              <a:t>Machine </a:t>
            </a:r>
            <a:r>
              <a:rPr lang="en-US" sz="3400" dirty="0" smtClean="0">
                <a:solidFill>
                  <a:srgbClr val="00B0F0"/>
                </a:solidFill>
              </a:rPr>
              <a:t>translation</a:t>
            </a:r>
          </a:p>
          <a:p>
            <a:endParaRPr lang="en-US" sz="3400" dirty="0" smtClean="0"/>
          </a:p>
          <a:p>
            <a:r>
              <a:rPr lang="en-US" sz="3400" dirty="0" smtClean="0"/>
              <a:t>Ex: From Chinese source sentence to a set of potential English translations:</a:t>
            </a:r>
          </a:p>
          <a:p>
            <a:pPr marL="0" indent="0">
              <a:buNone/>
            </a:pPr>
            <a:endParaRPr lang="en-US" sz="3400" dirty="0" smtClean="0"/>
          </a:p>
          <a:p>
            <a:pPr marL="0" indent="0">
              <a:buNone/>
            </a:pPr>
            <a:r>
              <a:rPr lang="en-US" sz="3400" dirty="0" smtClean="0"/>
              <a:t> </a:t>
            </a:r>
            <a:r>
              <a:rPr lang="en-US" sz="3400" i="1" dirty="0" smtClean="0"/>
              <a:t>he briefed to reporters on the chief contents of the statement</a:t>
            </a:r>
          </a:p>
          <a:p>
            <a:pPr marL="0" indent="0">
              <a:buNone/>
            </a:pPr>
            <a:r>
              <a:rPr lang="en-US" sz="3400" i="1" dirty="0" smtClean="0"/>
              <a:t> he briefed reporters on the chief contents of the statement</a:t>
            </a:r>
          </a:p>
          <a:p>
            <a:pPr marL="0" indent="0">
              <a:buNone/>
            </a:pPr>
            <a:r>
              <a:rPr lang="en-US" sz="3400" i="1" dirty="0" smtClean="0"/>
              <a:t>he briefed to reporters on the main contents of the statement</a:t>
            </a:r>
          </a:p>
          <a:p>
            <a:pPr marL="0" indent="0">
              <a:buNone/>
            </a:pPr>
            <a:r>
              <a:rPr lang="en-US" sz="3400" i="1" dirty="0" smtClean="0"/>
              <a:t> </a:t>
            </a:r>
            <a:r>
              <a:rPr lang="en-US" sz="3400" b="1" i="1" dirty="0" smtClean="0"/>
              <a:t>he </a:t>
            </a:r>
            <a:r>
              <a:rPr lang="en-US" sz="3400" b="1" i="1" dirty="0" smtClean="0">
                <a:solidFill>
                  <a:srgbClr val="FF0000"/>
                </a:solidFill>
              </a:rPr>
              <a:t>briefed reporters </a:t>
            </a:r>
            <a:r>
              <a:rPr lang="en-US" sz="3400" b="1" i="1" dirty="0" smtClean="0"/>
              <a:t>on the </a:t>
            </a:r>
            <a:r>
              <a:rPr lang="en-US" sz="3400" b="1" i="1" dirty="0" smtClean="0">
                <a:solidFill>
                  <a:srgbClr val="FF0000"/>
                </a:solidFill>
              </a:rPr>
              <a:t>main contents </a:t>
            </a:r>
            <a:r>
              <a:rPr lang="en-US" sz="3400" b="1" i="1" dirty="0" smtClean="0"/>
              <a:t>of the statement</a:t>
            </a:r>
            <a:endParaRPr lang="en-US" sz="3400" i="1" dirty="0" smtClean="0"/>
          </a:p>
          <a:p>
            <a:pPr marL="0" indent="0">
              <a:buNone/>
            </a:pPr>
            <a:r>
              <a:rPr lang="en-US" sz="3400" i="1" dirty="0" smtClean="0"/>
              <a:t> </a:t>
            </a:r>
          </a:p>
          <a:p>
            <a:r>
              <a:rPr lang="en-US" sz="3400" dirty="0" smtClean="0"/>
              <a:t>An </a:t>
            </a:r>
            <a:r>
              <a:rPr lang="en-US" sz="3400" i="1" dirty="0" smtClean="0"/>
              <a:t>N</a:t>
            </a:r>
            <a:r>
              <a:rPr lang="en-US" sz="3400" dirty="0" smtClean="0"/>
              <a:t>-gram grammar might tell that </a:t>
            </a:r>
          </a:p>
          <a:p>
            <a:pPr lvl="1"/>
            <a:r>
              <a:rPr lang="en-US" sz="3000" i="1" dirty="0" smtClean="0"/>
              <a:t>briefed</a:t>
            </a:r>
            <a:r>
              <a:rPr lang="en-US" sz="3000" dirty="0" smtClean="0"/>
              <a:t> </a:t>
            </a:r>
            <a:r>
              <a:rPr lang="en-US" sz="3000" i="1" dirty="0" smtClean="0"/>
              <a:t>reporters </a:t>
            </a:r>
            <a:r>
              <a:rPr lang="en-US" sz="3000" dirty="0" smtClean="0"/>
              <a:t>is more likely than</a:t>
            </a:r>
            <a:r>
              <a:rPr lang="en-US" sz="3000" i="1" dirty="0" smtClean="0"/>
              <a:t> briefed to reporters</a:t>
            </a:r>
            <a:r>
              <a:rPr lang="en-US" sz="3000" dirty="0" smtClean="0"/>
              <a:t>, and</a:t>
            </a:r>
            <a:r>
              <a:rPr lang="en-US" sz="3000" i="1" dirty="0" smtClean="0"/>
              <a:t> </a:t>
            </a:r>
          </a:p>
          <a:p>
            <a:pPr lvl="1"/>
            <a:r>
              <a:rPr lang="en-US" sz="3000" i="1" dirty="0" smtClean="0"/>
              <a:t>main contents </a:t>
            </a:r>
            <a:r>
              <a:rPr lang="en-US" sz="3000" dirty="0" smtClean="0"/>
              <a:t>is more likely than</a:t>
            </a:r>
            <a:r>
              <a:rPr lang="en-US" sz="3000" i="1" dirty="0" smtClean="0"/>
              <a:t> </a:t>
            </a:r>
            <a:r>
              <a:rPr lang="en-US" sz="3000" dirty="0" smtClean="0"/>
              <a:t>chief contents. </a:t>
            </a:r>
          </a:p>
          <a:p>
            <a:endParaRPr lang="en-US" sz="3400" dirty="0" smtClean="0"/>
          </a:p>
          <a:p>
            <a:r>
              <a:rPr lang="en-US" sz="3400" dirty="0" smtClean="0"/>
              <a:t>So lets us select the bold-faced sentence above as the most fluent</a:t>
            </a:r>
            <a:r>
              <a:rPr lang="en-US" sz="3400" b="1" dirty="0" smtClean="0"/>
              <a:t> </a:t>
            </a:r>
            <a:r>
              <a:rPr lang="en-US" sz="3400" dirty="0" smtClean="0"/>
              <a:t>translation sentence, i.e. the one that has the highest probability</a:t>
            </a:r>
          </a:p>
          <a:p>
            <a:pPr marL="400050" lvl="1" indent="0">
              <a:buNone/>
            </a:pPr>
            <a:endParaRPr lang="en-US" sz="2000" dirty="0" smtClean="0"/>
          </a:p>
          <a:p>
            <a:pPr marL="400050" lvl="1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158539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Good-Turing </a:t>
            </a:r>
            <a:r>
              <a:rPr lang="en-US" sz="3200" dirty="0"/>
              <a:t>Smoothing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solidFill>
                  <a:srgbClr val="00B0F0"/>
                </a:solidFill>
              </a:rPr>
              <a:t>10 carp, 3 perch, 2 whitefish, 1 trout, 1 salmon, and 1 eel </a:t>
            </a:r>
            <a:endParaRPr lang="en-US" sz="2400" dirty="0" smtClean="0">
              <a:solidFill>
                <a:srgbClr val="00B0F0"/>
              </a:solidFill>
            </a:endParaRPr>
          </a:p>
          <a:p>
            <a:r>
              <a:rPr lang="en-US" sz="2400" dirty="0">
                <a:solidFill>
                  <a:srgbClr val="FF0000"/>
                </a:solidFill>
              </a:rPr>
              <a:t>0 bass, 0 catfish </a:t>
            </a:r>
          </a:p>
          <a:p>
            <a:r>
              <a:rPr lang="en-US" sz="2400" dirty="0" smtClean="0"/>
              <a:t>Revised count </a:t>
            </a:r>
            <a:r>
              <a:rPr lang="en-US" sz="2400" i="1" dirty="0" smtClean="0"/>
              <a:t>c*</a:t>
            </a:r>
            <a:r>
              <a:rPr lang="en-US" sz="2400" dirty="0" smtClean="0"/>
              <a:t> </a:t>
            </a:r>
            <a:r>
              <a:rPr lang="en-US" sz="2400" dirty="0"/>
              <a:t>for eel was discounted from </a:t>
            </a:r>
            <a:r>
              <a:rPr lang="en-US" sz="2400" i="1" dirty="0"/>
              <a:t>c</a:t>
            </a:r>
            <a:r>
              <a:rPr lang="en-US" sz="2400" dirty="0"/>
              <a:t>= 1.0 to </a:t>
            </a:r>
            <a:r>
              <a:rPr lang="en-US" sz="2400" i="1" dirty="0" smtClean="0"/>
              <a:t>c*</a:t>
            </a:r>
            <a:r>
              <a:rPr lang="en-US" sz="2400" dirty="0" smtClean="0"/>
              <a:t> </a:t>
            </a:r>
            <a:r>
              <a:rPr lang="en-US" sz="2400" dirty="0"/>
              <a:t>=.</a:t>
            </a:r>
            <a:r>
              <a:rPr lang="en-US" sz="2400" dirty="0" smtClean="0"/>
              <a:t>67</a:t>
            </a:r>
            <a:endParaRPr lang="en-US" sz="2400" dirty="0"/>
          </a:p>
          <a:p>
            <a:r>
              <a:rPr lang="en-US" sz="2400" dirty="0" smtClean="0"/>
              <a:t>Thus leaving </a:t>
            </a:r>
            <a:r>
              <a:rPr lang="en-US" sz="2400" dirty="0"/>
              <a:t>some probability mass </a:t>
            </a:r>
            <a:r>
              <a:rPr lang="en-US" sz="2400" i="1" dirty="0" smtClean="0"/>
              <a:t>p* </a:t>
            </a:r>
            <a:r>
              <a:rPr lang="en-US" sz="2400" dirty="0" smtClean="0"/>
              <a:t>GT(unseen</a:t>
            </a:r>
            <a:r>
              <a:rPr lang="en-US" sz="2400" dirty="0"/>
              <a:t>) = </a:t>
            </a:r>
            <a:r>
              <a:rPr lang="en-US" sz="2400" dirty="0" smtClean="0"/>
              <a:t>3/18 </a:t>
            </a:r>
            <a:r>
              <a:rPr lang="en-US" sz="2400" dirty="0"/>
              <a:t>= .17 for the </a:t>
            </a:r>
            <a:r>
              <a:rPr lang="en-US" sz="2400" dirty="0">
                <a:solidFill>
                  <a:srgbClr val="FF0000"/>
                </a:solidFill>
              </a:rPr>
              <a:t>catfish and </a:t>
            </a:r>
            <a:r>
              <a:rPr lang="en-US" sz="2400" dirty="0" smtClean="0">
                <a:solidFill>
                  <a:srgbClr val="FF0000"/>
                </a:solidFill>
              </a:rPr>
              <a:t>bass </a:t>
            </a:r>
          </a:p>
          <a:p>
            <a:r>
              <a:rPr lang="en-US" sz="2400" dirty="0" smtClean="0"/>
              <a:t>since </a:t>
            </a:r>
            <a:r>
              <a:rPr lang="en-US" sz="2400" dirty="0"/>
              <a:t>we know there were 2 unknown species, the probability of the next fish </a:t>
            </a:r>
            <a:r>
              <a:rPr lang="en-US" sz="2400" dirty="0" smtClean="0"/>
              <a:t>being specifically </a:t>
            </a:r>
            <a:r>
              <a:rPr lang="en-US" sz="2400" dirty="0"/>
              <a:t>a catfish is </a:t>
            </a:r>
            <a:endParaRPr lang="en-US" sz="2400" dirty="0" smtClean="0"/>
          </a:p>
          <a:p>
            <a:r>
              <a:rPr lang="en-US" sz="2400" i="1" dirty="0" smtClean="0"/>
              <a:t>p*</a:t>
            </a:r>
            <a:r>
              <a:rPr lang="en-US" sz="2400" dirty="0" smtClean="0"/>
              <a:t>GT(catfish</a:t>
            </a:r>
            <a:r>
              <a:rPr lang="en-US" sz="2400" dirty="0"/>
              <a:t>) = </a:t>
            </a:r>
            <a:r>
              <a:rPr lang="en-US" sz="2400" dirty="0" smtClean="0"/>
              <a:t>(1/2) </a:t>
            </a:r>
            <a:r>
              <a:rPr lang="en-US" sz="2400" dirty="0"/>
              <a:t>× </a:t>
            </a:r>
            <a:r>
              <a:rPr lang="en-US" sz="2400" dirty="0" smtClean="0"/>
              <a:t>(3/ 18) </a:t>
            </a:r>
            <a:r>
              <a:rPr lang="en-US" sz="2400" dirty="0"/>
              <a:t>= .</a:t>
            </a:r>
            <a:r>
              <a:rPr lang="en-US" sz="2400" dirty="0" smtClean="0"/>
              <a:t>085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04372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Good-Turing </a:t>
            </a:r>
            <a:r>
              <a:rPr lang="en-US" sz="3200" dirty="0"/>
              <a:t>Smoothing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1163" y="2005013"/>
            <a:ext cx="5781675" cy="2847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1295400"/>
            <a:ext cx="800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Notation 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33400" y="5105400"/>
            <a:ext cx="6929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Nc</a:t>
            </a:r>
            <a:r>
              <a:rPr lang="en-US" dirty="0" smtClean="0"/>
              <a:t> = Frequency of frequency 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6238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Good-Turing </a:t>
            </a:r>
            <a:r>
              <a:rPr lang="en-US" sz="3200" dirty="0"/>
              <a:t>Smoothing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600200"/>
            <a:ext cx="8096250" cy="419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0806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97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Problem 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81000" y="1371600"/>
            <a:ext cx="830580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Consider Vocabulary as {a, b, c}</a:t>
            </a:r>
          </a:p>
          <a:p>
            <a:endParaRPr lang="en-US" sz="2400" dirty="0" smtClean="0"/>
          </a:p>
          <a:p>
            <a:r>
              <a:rPr lang="en-US" sz="2400" dirty="0" smtClean="0"/>
              <a:t>Consider Corpus: b a b a </a:t>
            </a:r>
            <a:r>
              <a:rPr lang="en-US" sz="2400" dirty="0" err="1" smtClean="0"/>
              <a:t>a</a:t>
            </a:r>
            <a:r>
              <a:rPr lang="en-US" sz="2400" dirty="0" smtClean="0"/>
              <a:t> c b c a c a c</a:t>
            </a:r>
          </a:p>
          <a:p>
            <a:endParaRPr lang="en-US" sz="2400" dirty="0" smtClean="0"/>
          </a:p>
          <a:p>
            <a:r>
              <a:rPr lang="en-US" sz="2400" dirty="0" smtClean="0">
                <a:solidFill>
                  <a:srgbClr val="FF0000"/>
                </a:solidFill>
              </a:rPr>
              <a:t>Find list of possible bigrams</a:t>
            </a:r>
          </a:p>
          <a:p>
            <a:endParaRPr lang="en-US" sz="2400" dirty="0" smtClean="0">
              <a:solidFill>
                <a:srgbClr val="FF0000"/>
              </a:solidFill>
            </a:endParaRPr>
          </a:p>
          <a:p>
            <a:r>
              <a:rPr lang="en-US" sz="2400" dirty="0" smtClean="0">
                <a:solidFill>
                  <a:srgbClr val="FF0000"/>
                </a:solidFill>
              </a:rPr>
              <a:t>Find out count of seen (observed)  and unseen (unobserved)  bigrams and their  frequencies using Good Turing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5223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97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Problem 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81000" y="1371600"/>
            <a:ext cx="830580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Consider Vocabulary as {a, b, c}</a:t>
            </a:r>
          </a:p>
          <a:p>
            <a:endParaRPr lang="en-US" sz="2400" dirty="0" smtClean="0"/>
          </a:p>
          <a:p>
            <a:r>
              <a:rPr lang="en-US" sz="2400" dirty="0" smtClean="0"/>
              <a:t>Consider Corpus: b a b a </a:t>
            </a:r>
            <a:r>
              <a:rPr lang="en-US" sz="2400" dirty="0" err="1" smtClean="0"/>
              <a:t>a</a:t>
            </a:r>
            <a:r>
              <a:rPr lang="en-US" sz="2400" dirty="0" smtClean="0"/>
              <a:t> c b c a c a c</a:t>
            </a:r>
          </a:p>
          <a:p>
            <a:endParaRPr lang="en-US" sz="2400" dirty="0" smtClean="0"/>
          </a:p>
          <a:p>
            <a:r>
              <a:rPr lang="en-US" sz="2400" dirty="0" smtClean="0">
                <a:solidFill>
                  <a:srgbClr val="FF0000"/>
                </a:solidFill>
              </a:rPr>
              <a:t>List </a:t>
            </a:r>
            <a:r>
              <a:rPr lang="en-US" sz="2400" dirty="0">
                <a:solidFill>
                  <a:srgbClr val="FF0000"/>
                </a:solidFill>
              </a:rPr>
              <a:t>of possible bigrams</a:t>
            </a:r>
            <a:r>
              <a:rPr lang="en-US" sz="2400" dirty="0" smtClean="0"/>
              <a:t> </a:t>
            </a:r>
            <a:r>
              <a:rPr lang="en-US" sz="2400" dirty="0">
                <a:solidFill>
                  <a:srgbClr val="FF0000"/>
                </a:solidFill>
              </a:rPr>
              <a:t>{aa, ab, ac, </a:t>
            </a:r>
            <a:r>
              <a:rPr lang="en-US" sz="2400" dirty="0" err="1">
                <a:solidFill>
                  <a:srgbClr val="FF0000"/>
                </a:solidFill>
              </a:rPr>
              <a:t>ba</a:t>
            </a:r>
            <a:r>
              <a:rPr lang="en-US" sz="2400" dirty="0">
                <a:solidFill>
                  <a:srgbClr val="FF0000"/>
                </a:solidFill>
              </a:rPr>
              <a:t>, bb, </a:t>
            </a:r>
            <a:r>
              <a:rPr lang="en-US" sz="2400" dirty="0" err="1">
                <a:solidFill>
                  <a:srgbClr val="FF0000"/>
                </a:solidFill>
              </a:rPr>
              <a:t>bc</a:t>
            </a:r>
            <a:r>
              <a:rPr lang="en-US" sz="2400" dirty="0">
                <a:solidFill>
                  <a:srgbClr val="FF0000"/>
                </a:solidFill>
              </a:rPr>
              <a:t>, ca, </a:t>
            </a:r>
            <a:r>
              <a:rPr lang="en-US" sz="2400" dirty="0" err="1">
                <a:solidFill>
                  <a:srgbClr val="FF0000"/>
                </a:solidFill>
              </a:rPr>
              <a:t>cb</a:t>
            </a:r>
            <a:r>
              <a:rPr lang="en-US" sz="2400" dirty="0">
                <a:solidFill>
                  <a:srgbClr val="FF0000"/>
                </a:solidFill>
              </a:rPr>
              <a:t>, cc}</a:t>
            </a:r>
          </a:p>
          <a:p>
            <a:endParaRPr lang="en-US" sz="2400" dirty="0" smtClean="0">
              <a:solidFill>
                <a:srgbClr val="FF0000"/>
              </a:solidFill>
            </a:endParaRPr>
          </a:p>
          <a:p>
            <a:r>
              <a:rPr lang="en-US" sz="2400" dirty="0" smtClean="0">
                <a:solidFill>
                  <a:srgbClr val="FF0000"/>
                </a:solidFill>
              </a:rPr>
              <a:t>Find out count of seen (observed)  and unseen (unobserved)  bigrams and their  frequencies using Good Turing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4182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97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Problem 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81000" y="1371600"/>
            <a:ext cx="83058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Consider Vocabulary as {a, b, c}</a:t>
            </a:r>
          </a:p>
          <a:p>
            <a:endParaRPr lang="en-US" sz="2400" dirty="0" smtClean="0"/>
          </a:p>
          <a:p>
            <a:r>
              <a:rPr lang="en-US" sz="2400" dirty="0" smtClean="0"/>
              <a:t>Consider Corpus: b a b a </a:t>
            </a:r>
            <a:r>
              <a:rPr lang="en-US" sz="2400" dirty="0" err="1" smtClean="0"/>
              <a:t>a</a:t>
            </a:r>
            <a:r>
              <a:rPr lang="en-US" sz="2400" dirty="0" smtClean="0"/>
              <a:t> c b c a c a c</a:t>
            </a:r>
          </a:p>
          <a:p>
            <a:endParaRPr lang="en-US" sz="2400" dirty="0" smtClean="0"/>
          </a:p>
          <a:p>
            <a:r>
              <a:rPr lang="en-US" sz="2400" dirty="0" smtClean="0">
                <a:solidFill>
                  <a:srgbClr val="FF0000"/>
                </a:solidFill>
              </a:rPr>
              <a:t>List </a:t>
            </a:r>
            <a:r>
              <a:rPr lang="en-US" sz="2400" dirty="0">
                <a:solidFill>
                  <a:srgbClr val="FF0000"/>
                </a:solidFill>
              </a:rPr>
              <a:t>of possible bigrams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FF0000"/>
                </a:solidFill>
              </a:rPr>
              <a:t>{aa, ab, ac, </a:t>
            </a:r>
            <a:r>
              <a:rPr lang="en-US" sz="2400" dirty="0" err="1">
                <a:solidFill>
                  <a:srgbClr val="FF0000"/>
                </a:solidFill>
              </a:rPr>
              <a:t>ba</a:t>
            </a:r>
            <a:r>
              <a:rPr lang="en-US" sz="2400" dirty="0">
                <a:solidFill>
                  <a:srgbClr val="FF0000"/>
                </a:solidFill>
              </a:rPr>
              <a:t>, bb, </a:t>
            </a:r>
            <a:r>
              <a:rPr lang="en-US" sz="2400" dirty="0" err="1">
                <a:solidFill>
                  <a:srgbClr val="FF0000"/>
                </a:solidFill>
              </a:rPr>
              <a:t>bc</a:t>
            </a:r>
            <a:r>
              <a:rPr lang="en-US" sz="2400" dirty="0">
                <a:solidFill>
                  <a:srgbClr val="FF0000"/>
                </a:solidFill>
              </a:rPr>
              <a:t>, ca, </a:t>
            </a:r>
            <a:r>
              <a:rPr lang="en-US" sz="2400" dirty="0" err="1">
                <a:solidFill>
                  <a:srgbClr val="FF0000"/>
                </a:solidFill>
              </a:rPr>
              <a:t>cb</a:t>
            </a:r>
            <a:r>
              <a:rPr lang="en-US" sz="2400" dirty="0">
                <a:solidFill>
                  <a:srgbClr val="FF0000"/>
                </a:solidFill>
              </a:rPr>
              <a:t>, cc}</a:t>
            </a:r>
          </a:p>
          <a:p>
            <a:endParaRPr lang="en-US" sz="2400" dirty="0" smtClean="0">
              <a:solidFill>
                <a:srgbClr val="FF0000"/>
              </a:solidFill>
            </a:endParaRPr>
          </a:p>
          <a:p>
            <a:r>
              <a:rPr lang="en-US" sz="2400" dirty="0" smtClean="0">
                <a:solidFill>
                  <a:srgbClr val="FF0000"/>
                </a:solidFill>
              </a:rPr>
              <a:t>Find out count of seen (observed)  and unseen (unobserved)  bigrams and their frequencies</a:t>
            </a:r>
          </a:p>
          <a:p>
            <a:endParaRPr lang="en-US" sz="2400" dirty="0" smtClean="0"/>
          </a:p>
          <a:p>
            <a:r>
              <a:rPr lang="en-US" sz="2400" dirty="0" smtClean="0">
                <a:solidFill>
                  <a:srgbClr val="00B0F0"/>
                </a:solidFill>
              </a:rPr>
              <a:t>Seen bigrams: {</a:t>
            </a:r>
            <a:r>
              <a:rPr lang="en-US" sz="2400" dirty="0" err="1" smtClean="0">
                <a:solidFill>
                  <a:srgbClr val="00B0F0"/>
                </a:solidFill>
              </a:rPr>
              <a:t>ba</a:t>
            </a:r>
            <a:r>
              <a:rPr lang="en-US" sz="2400" dirty="0" smtClean="0">
                <a:solidFill>
                  <a:srgbClr val="00B0F0"/>
                </a:solidFill>
              </a:rPr>
              <a:t>, </a:t>
            </a:r>
            <a:r>
              <a:rPr lang="en-US" sz="2400" dirty="0" err="1" smtClean="0">
                <a:solidFill>
                  <a:srgbClr val="00B0F0"/>
                </a:solidFill>
              </a:rPr>
              <a:t>ab</a:t>
            </a:r>
            <a:r>
              <a:rPr lang="en-US" sz="2400" dirty="0" smtClean="0">
                <a:solidFill>
                  <a:srgbClr val="00B0F0"/>
                </a:solidFill>
              </a:rPr>
              <a:t>, </a:t>
            </a:r>
            <a:r>
              <a:rPr lang="en-US" sz="2400" dirty="0" err="1" smtClean="0">
                <a:solidFill>
                  <a:srgbClr val="00B0F0"/>
                </a:solidFill>
              </a:rPr>
              <a:t>ba</a:t>
            </a:r>
            <a:r>
              <a:rPr lang="en-US" sz="2400" dirty="0" smtClean="0">
                <a:solidFill>
                  <a:srgbClr val="00B0F0"/>
                </a:solidFill>
              </a:rPr>
              <a:t>, </a:t>
            </a:r>
            <a:r>
              <a:rPr lang="en-US" sz="2400" dirty="0" err="1" smtClean="0">
                <a:solidFill>
                  <a:srgbClr val="00B0F0"/>
                </a:solidFill>
              </a:rPr>
              <a:t>aa</a:t>
            </a:r>
            <a:r>
              <a:rPr lang="en-US" sz="2400" dirty="0" smtClean="0">
                <a:solidFill>
                  <a:srgbClr val="00B0F0"/>
                </a:solidFill>
              </a:rPr>
              <a:t>, ac, </a:t>
            </a:r>
            <a:r>
              <a:rPr lang="en-US" sz="2400" dirty="0" err="1" smtClean="0">
                <a:solidFill>
                  <a:srgbClr val="00B0F0"/>
                </a:solidFill>
              </a:rPr>
              <a:t>cb</a:t>
            </a:r>
            <a:r>
              <a:rPr lang="en-US" sz="2400" dirty="0" smtClean="0">
                <a:solidFill>
                  <a:srgbClr val="00B0F0"/>
                </a:solidFill>
              </a:rPr>
              <a:t>, </a:t>
            </a:r>
            <a:r>
              <a:rPr lang="en-US" sz="2400" dirty="0" err="1" smtClean="0">
                <a:solidFill>
                  <a:srgbClr val="00B0F0"/>
                </a:solidFill>
              </a:rPr>
              <a:t>bc</a:t>
            </a:r>
            <a:r>
              <a:rPr lang="en-US" sz="2400" dirty="0" smtClean="0">
                <a:solidFill>
                  <a:srgbClr val="00B0F0"/>
                </a:solidFill>
              </a:rPr>
              <a:t>, </a:t>
            </a:r>
            <a:r>
              <a:rPr lang="en-US" sz="2400" dirty="0" err="1" smtClean="0">
                <a:solidFill>
                  <a:srgbClr val="00B0F0"/>
                </a:solidFill>
              </a:rPr>
              <a:t>ca</a:t>
            </a:r>
            <a:r>
              <a:rPr lang="en-US" sz="2400" dirty="0" smtClean="0">
                <a:solidFill>
                  <a:srgbClr val="00B0F0"/>
                </a:solidFill>
              </a:rPr>
              <a:t>, ac, </a:t>
            </a:r>
            <a:r>
              <a:rPr lang="en-US" sz="2400" dirty="0" err="1" smtClean="0">
                <a:solidFill>
                  <a:srgbClr val="00B0F0"/>
                </a:solidFill>
              </a:rPr>
              <a:t>ca</a:t>
            </a:r>
            <a:r>
              <a:rPr lang="en-US" sz="2400" dirty="0" smtClean="0">
                <a:solidFill>
                  <a:srgbClr val="00B0F0"/>
                </a:solidFill>
              </a:rPr>
              <a:t>, ac}</a:t>
            </a:r>
          </a:p>
          <a:p>
            <a:r>
              <a:rPr lang="en-US" sz="2400" dirty="0" smtClean="0">
                <a:solidFill>
                  <a:srgbClr val="00B0F0"/>
                </a:solidFill>
              </a:rPr>
              <a:t>Unseen bigrams: {bb, cc}</a:t>
            </a:r>
          </a:p>
          <a:p>
            <a:endParaRPr lang="en-US" sz="2400" dirty="0" smtClean="0"/>
          </a:p>
          <a:p>
            <a:r>
              <a:rPr lang="en-US" sz="2400" dirty="0" smtClean="0">
                <a:solidFill>
                  <a:srgbClr val="FF0000"/>
                </a:solidFill>
              </a:rPr>
              <a:t>Find out frequency of frequencies </a:t>
            </a:r>
            <a:r>
              <a:rPr lang="en-US" sz="2400" dirty="0" err="1" smtClean="0">
                <a:solidFill>
                  <a:srgbClr val="FF0000"/>
                </a:solidFill>
              </a:rPr>
              <a:t>Nc</a:t>
            </a:r>
            <a:r>
              <a:rPr lang="en-US" sz="2400" dirty="0" smtClean="0">
                <a:solidFill>
                  <a:srgbClr val="FF0000"/>
                </a:solidFill>
              </a:rPr>
              <a:t> for all values of c and find N: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32484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97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Problem 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81000" y="974816"/>
            <a:ext cx="8305800" cy="62786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Consider Vocabulary as {a, b, c}</a:t>
            </a:r>
          </a:p>
          <a:p>
            <a:r>
              <a:rPr lang="en-US" sz="2400" dirty="0" smtClean="0"/>
              <a:t>Consider Corpus: b a b a </a:t>
            </a:r>
            <a:r>
              <a:rPr lang="en-US" sz="2400" dirty="0" err="1" smtClean="0"/>
              <a:t>a</a:t>
            </a:r>
            <a:r>
              <a:rPr lang="en-US" sz="2400" dirty="0" smtClean="0"/>
              <a:t> c b c a c a c</a:t>
            </a:r>
          </a:p>
          <a:p>
            <a:r>
              <a:rPr lang="en-US" sz="2400" dirty="0">
                <a:solidFill>
                  <a:srgbClr val="FF0000"/>
                </a:solidFill>
              </a:rPr>
              <a:t>List of possible bigrams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FF0000"/>
                </a:solidFill>
              </a:rPr>
              <a:t>{aa, ab, ac, </a:t>
            </a:r>
            <a:r>
              <a:rPr lang="en-US" sz="2400" dirty="0" err="1">
                <a:solidFill>
                  <a:srgbClr val="FF0000"/>
                </a:solidFill>
              </a:rPr>
              <a:t>ba</a:t>
            </a:r>
            <a:r>
              <a:rPr lang="en-US" sz="2400" dirty="0">
                <a:solidFill>
                  <a:srgbClr val="FF0000"/>
                </a:solidFill>
              </a:rPr>
              <a:t>, bb, </a:t>
            </a:r>
            <a:r>
              <a:rPr lang="en-US" sz="2400" dirty="0" err="1">
                <a:solidFill>
                  <a:srgbClr val="FF0000"/>
                </a:solidFill>
              </a:rPr>
              <a:t>bc</a:t>
            </a:r>
            <a:r>
              <a:rPr lang="en-US" sz="2400" dirty="0">
                <a:solidFill>
                  <a:srgbClr val="FF0000"/>
                </a:solidFill>
              </a:rPr>
              <a:t>, ca, </a:t>
            </a:r>
            <a:r>
              <a:rPr lang="en-US" sz="2400" dirty="0" err="1">
                <a:solidFill>
                  <a:srgbClr val="FF0000"/>
                </a:solidFill>
              </a:rPr>
              <a:t>cb</a:t>
            </a:r>
            <a:r>
              <a:rPr lang="en-US" sz="2400" dirty="0">
                <a:solidFill>
                  <a:srgbClr val="FF0000"/>
                </a:solidFill>
              </a:rPr>
              <a:t>, cc}</a:t>
            </a:r>
          </a:p>
          <a:p>
            <a:endParaRPr lang="en-US" sz="2400" dirty="0" smtClean="0">
              <a:solidFill>
                <a:srgbClr val="FF0000"/>
              </a:solidFill>
            </a:endParaRPr>
          </a:p>
          <a:p>
            <a:r>
              <a:rPr lang="en-US" sz="2400" dirty="0" smtClean="0">
                <a:solidFill>
                  <a:srgbClr val="FF0000"/>
                </a:solidFill>
              </a:rPr>
              <a:t>Find out count of seen (observed)  and unseen (unobserved)  bigrams and their frequencies</a:t>
            </a:r>
          </a:p>
          <a:p>
            <a:endParaRPr lang="en-US" sz="2400" dirty="0" smtClean="0"/>
          </a:p>
          <a:p>
            <a:r>
              <a:rPr lang="en-US" sz="2400" dirty="0" smtClean="0">
                <a:solidFill>
                  <a:srgbClr val="00B0F0"/>
                </a:solidFill>
              </a:rPr>
              <a:t>Seen bigrams: {</a:t>
            </a:r>
            <a:r>
              <a:rPr lang="en-US" sz="2400" dirty="0" err="1" smtClean="0">
                <a:solidFill>
                  <a:srgbClr val="00B0F0"/>
                </a:solidFill>
              </a:rPr>
              <a:t>ba</a:t>
            </a:r>
            <a:r>
              <a:rPr lang="en-US" sz="2400" dirty="0" smtClean="0">
                <a:solidFill>
                  <a:srgbClr val="00B0F0"/>
                </a:solidFill>
              </a:rPr>
              <a:t>, </a:t>
            </a:r>
            <a:r>
              <a:rPr lang="en-US" sz="2400" dirty="0" err="1" smtClean="0">
                <a:solidFill>
                  <a:srgbClr val="00B0F0"/>
                </a:solidFill>
              </a:rPr>
              <a:t>ab</a:t>
            </a:r>
            <a:r>
              <a:rPr lang="en-US" sz="2400" dirty="0" smtClean="0">
                <a:solidFill>
                  <a:srgbClr val="00B0F0"/>
                </a:solidFill>
              </a:rPr>
              <a:t>, </a:t>
            </a:r>
            <a:r>
              <a:rPr lang="en-US" sz="2400" dirty="0" err="1" smtClean="0">
                <a:solidFill>
                  <a:srgbClr val="00B0F0"/>
                </a:solidFill>
              </a:rPr>
              <a:t>ba</a:t>
            </a:r>
            <a:r>
              <a:rPr lang="en-US" sz="2400" dirty="0" smtClean="0">
                <a:solidFill>
                  <a:srgbClr val="00B0F0"/>
                </a:solidFill>
              </a:rPr>
              <a:t>, </a:t>
            </a:r>
            <a:r>
              <a:rPr lang="en-US" sz="2400" dirty="0" err="1" smtClean="0">
                <a:solidFill>
                  <a:srgbClr val="00B0F0"/>
                </a:solidFill>
              </a:rPr>
              <a:t>aa</a:t>
            </a:r>
            <a:r>
              <a:rPr lang="en-US" sz="2400" dirty="0" smtClean="0">
                <a:solidFill>
                  <a:srgbClr val="00B0F0"/>
                </a:solidFill>
              </a:rPr>
              <a:t>, ac, </a:t>
            </a:r>
            <a:r>
              <a:rPr lang="en-US" sz="2400" dirty="0" err="1" smtClean="0">
                <a:solidFill>
                  <a:srgbClr val="00B0F0"/>
                </a:solidFill>
              </a:rPr>
              <a:t>cb</a:t>
            </a:r>
            <a:r>
              <a:rPr lang="en-US" sz="2400" dirty="0" smtClean="0">
                <a:solidFill>
                  <a:srgbClr val="00B0F0"/>
                </a:solidFill>
              </a:rPr>
              <a:t>, </a:t>
            </a:r>
            <a:r>
              <a:rPr lang="en-US" sz="2400" dirty="0" err="1" smtClean="0">
                <a:solidFill>
                  <a:srgbClr val="00B0F0"/>
                </a:solidFill>
              </a:rPr>
              <a:t>bc</a:t>
            </a:r>
            <a:r>
              <a:rPr lang="en-US" sz="2400" dirty="0" smtClean="0">
                <a:solidFill>
                  <a:srgbClr val="00B0F0"/>
                </a:solidFill>
              </a:rPr>
              <a:t>, </a:t>
            </a:r>
            <a:r>
              <a:rPr lang="en-US" sz="2400" dirty="0" err="1" smtClean="0">
                <a:solidFill>
                  <a:srgbClr val="00B0F0"/>
                </a:solidFill>
              </a:rPr>
              <a:t>ca</a:t>
            </a:r>
            <a:r>
              <a:rPr lang="en-US" sz="2400" dirty="0" smtClean="0">
                <a:solidFill>
                  <a:srgbClr val="00B0F0"/>
                </a:solidFill>
              </a:rPr>
              <a:t>, ac, </a:t>
            </a:r>
            <a:r>
              <a:rPr lang="en-US" sz="2400" dirty="0" err="1" smtClean="0">
                <a:solidFill>
                  <a:srgbClr val="00B0F0"/>
                </a:solidFill>
              </a:rPr>
              <a:t>ca</a:t>
            </a:r>
            <a:r>
              <a:rPr lang="en-US" sz="2400" dirty="0" smtClean="0">
                <a:solidFill>
                  <a:srgbClr val="00B0F0"/>
                </a:solidFill>
              </a:rPr>
              <a:t>, ac}</a:t>
            </a:r>
          </a:p>
          <a:p>
            <a:r>
              <a:rPr lang="en-US" sz="2400" dirty="0" smtClean="0">
                <a:solidFill>
                  <a:srgbClr val="00B0F0"/>
                </a:solidFill>
              </a:rPr>
              <a:t>Unseen bigrams: {bb, cc}</a:t>
            </a:r>
          </a:p>
          <a:p>
            <a:endParaRPr lang="en-US" sz="2400" dirty="0" smtClean="0"/>
          </a:p>
          <a:p>
            <a:r>
              <a:rPr lang="en-US" sz="2400" dirty="0" smtClean="0">
                <a:solidFill>
                  <a:srgbClr val="FF0000"/>
                </a:solidFill>
              </a:rPr>
              <a:t>Find out frequency of frequencies </a:t>
            </a:r>
            <a:r>
              <a:rPr lang="en-US" sz="2400" dirty="0" err="1" smtClean="0">
                <a:solidFill>
                  <a:srgbClr val="FF0000"/>
                </a:solidFill>
              </a:rPr>
              <a:t>Nc</a:t>
            </a:r>
            <a:r>
              <a:rPr lang="en-US" sz="2400" dirty="0" smtClean="0">
                <a:solidFill>
                  <a:srgbClr val="FF0000"/>
                </a:solidFill>
              </a:rPr>
              <a:t> for all values of c and find N:</a:t>
            </a:r>
          </a:p>
          <a:p>
            <a:r>
              <a:rPr lang="en-US" sz="2400" dirty="0" smtClean="0">
                <a:solidFill>
                  <a:srgbClr val="00B0F0"/>
                </a:solidFill>
              </a:rPr>
              <a:t>ab:1, aa:1, cb:1, bc:1, ba:2, ca:2, ac:3</a:t>
            </a:r>
          </a:p>
          <a:p>
            <a:r>
              <a:rPr lang="en-US" sz="2400" dirty="0" smtClean="0">
                <a:solidFill>
                  <a:srgbClr val="00B0F0"/>
                </a:solidFill>
              </a:rPr>
              <a:t>N0= 2, N1=4, N2 = 2, N3=1, N=Total of “seen bigrams”  = 11</a:t>
            </a:r>
          </a:p>
          <a:p>
            <a:endParaRPr lang="en-US" sz="2400" dirty="0" smtClean="0"/>
          </a:p>
          <a:p>
            <a:r>
              <a:rPr lang="en-US" sz="2400" dirty="0" smtClean="0">
                <a:solidFill>
                  <a:srgbClr val="FF0000"/>
                </a:solidFill>
              </a:rPr>
              <a:t>Compute P*GT </a:t>
            </a:r>
            <a:r>
              <a:rPr lang="en-US" sz="2400" dirty="0" err="1" smtClean="0">
                <a:solidFill>
                  <a:srgbClr val="FF0000"/>
                </a:solidFill>
              </a:rPr>
              <a:t>upto</a:t>
            </a:r>
            <a:r>
              <a:rPr lang="en-US" sz="2400" dirty="0" smtClean="0">
                <a:solidFill>
                  <a:srgbClr val="FF0000"/>
                </a:solidFill>
              </a:rPr>
              <a:t> c=2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2992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6720" y="0"/>
            <a:ext cx="8229600" cy="5334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Problem 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04800" y="533400"/>
            <a:ext cx="8610601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Consider Vocabulary as {a, b, c}</a:t>
            </a:r>
          </a:p>
          <a:p>
            <a:r>
              <a:rPr lang="en-US" dirty="0" smtClean="0"/>
              <a:t>Consider </a:t>
            </a:r>
            <a:r>
              <a:rPr lang="en-US" dirty="0"/>
              <a:t>Corpus: b a b a </a:t>
            </a:r>
            <a:r>
              <a:rPr lang="en-US" dirty="0" err="1"/>
              <a:t>a</a:t>
            </a:r>
            <a:r>
              <a:rPr lang="en-US" dirty="0"/>
              <a:t> c b c a c a c</a:t>
            </a:r>
          </a:p>
          <a:p>
            <a:r>
              <a:rPr lang="en-US" dirty="0">
                <a:solidFill>
                  <a:srgbClr val="FF0000"/>
                </a:solidFill>
              </a:rPr>
              <a:t>List of possible bigrams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{aa, ab, ac, </a:t>
            </a:r>
            <a:r>
              <a:rPr lang="en-US" dirty="0" err="1">
                <a:solidFill>
                  <a:srgbClr val="FF0000"/>
                </a:solidFill>
              </a:rPr>
              <a:t>ba</a:t>
            </a:r>
            <a:r>
              <a:rPr lang="en-US" dirty="0">
                <a:solidFill>
                  <a:srgbClr val="FF0000"/>
                </a:solidFill>
              </a:rPr>
              <a:t>, bb, </a:t>
            </a:r>
            <a:r>
              <a:rPr lang="en-US" dirty="0" err="1">
                <a:solidFill>
                  <a:srgbClr val="FF0000"/>
                </a:solidFill>
              </a:rPr>
              <a:t>bc</a:t>
            </a:r>
            <a:r>
              <a:rPr lang="en-US" dirty="0">
                <a:solidFill>
                  <a:srgbClr val="FF0000"/>
                </a:solidFill>
              </a:rPr>
              <a:t>, ca, </a:t>
            </a:r>
            <a:r>
              <a:rPr lang="en-US" dirty="0" err="1">
                <a:solidFill>
                  <a:srgbClr val="FF0000"/>
                </a:solidFill>
              </a:rPr>
              <a:t>cb</a:t>
            </a:r>
            <a:r>
              <a:rPr lang="en-US" dirty="0">
                <a:solidFill>
                  <a:srgbClr val="FF0000"/>
                </a:solidFill>
              </a:rPr>
              <a:t>, cc}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Find </a:t>
            </a:r>
            <a:r>
              <a:rPr lang="en-US" dirty="0">
                <a:solidFill>
                  <a:srgbClr val="FF0000"/>
                </a:solidFill>
              </a:rPr>
              <a:t>out count of seen (observed)  and unseen (unobserved)  bigrams and their frequencies</a:t>
            </a:r>
          </a:p>
          <a:p>
            <a:endParaRPr lang="en-US" dirty="0"/>
          </a:p>
          <a:p>
            <a:r>
              <a:rPr lang="en-US" dirty="0">
                <a:solidFill>
                  <a:srgbClr val="00B0F0"/>
                </a:solidFill>
              </a:rPr>
              <a:t>Seen bigrams: {</a:t>
            </a:r>
            <a:r>
              <a:rPr lang="en-US" dirty="0" err="1">
                <a:solidFill>
                  <a:srgbClr val="00B0F0"/>
                </a:solidFill>
              </a:rPr>
              <a:t>ba</a:t>
            </a:r>
            <a:r>
              <a:rPr lang="en-US" dirty="0">
                <a:solidFill>
                  <a:srgbClr val="00B0F0"/>
                </a:solidFill>
              </a:rPr>
              <a:t>, </a:t>
            </a:r>
            <a:r>
              <a:rPr lang="en-US" dirty="0" err="1">
                <a:solidFill>
                  <a:srgbClr val="00B0F0"/>
                </a:solidFill>
              </a:rPr>
              <a:t>ab</a:t>
            </a:r>
            <a:r>
              <a:rPr lang="en-US" dirty="0">
                <a:solidFill>
                  <a:srgbClr val="00B0F0"/>
                </a:solidFill>
              </a:rPr>
              <a:t>, </a:t>
            </a:r>
            <a:r>
              <a:rPr lang="en-US" dirty="0" err="1">
                <a:solidFill>
                  <a:srgbClr val="00B0F0"/>
                </a:solidFill>
              </a:rPr>
              <a:t>ba</a:t>
            </a:r>
            <a:r>
              <a:rPr lang="en-US" dirty="0">
                <a:solidFill>
                  <a:srgbClr val="00B0F0"/>
                </a:solidFill>
              </a:rPr>
              <a:t>, </a:t>
            </a:r>
            <a:r>
              <a:rPr lang="en-US" dirty="0" err="1">
                <a:solidFill>
                  <a:srgbClr val="00B0F0"/>
                </a:solidFill>
              </a:rPr>
              <a:t>aa</a:t>
            </a:r>
            <a:r>
              <a:rPr lang="en-US" dirty="0">
                <a:solidFill>
                  <a:srgbClr val="00B0F0"/>
                </a:solidFill>
              </a:rPr>
              <a:t>, ac, </a:t>
            </a:r>
            <a:r>
              <a:rPr lang="en-US" dirty="0" err="1">
                <a:solidFill>
                  <a:srgbClr val="00B0F0"/>
                </a:solidFill>
              </a:rPr>
              <a:t>cb</a:t>
            </a:r>
            <a:r>
              <a:rPr lang="en-US" dirty="0">
                <a:solidFill>
                  <a:srgbClr val="00B0F0"/>
                </a:solidFill>
              </a:rPr>
              <a:t>, </a:t>
            </a:r>
            <a:r>
              <a:rPr lang="en-US" dirty="0" err="1">
                <a:solidFill>
                  <a:srgbClr val="00B0F0"/>
                </a:solidFill>
              </a:rPr>
              <a:t>bc</a:t>
            </a:r>
            <a:r>
              <a:rPr lang="en-US" dirty="0">
                <a:solidFill>
                  <a:srgbClr val="00B0F0"/>
                </a:solidFill>
              </a:rPr>
              <a:t>, </a:t>
            </a:r>
            <a:r>
              <a:rPr lang="en-US" dirty="0" err="1">
                <a:solidFill>
                  <a:srgbClr val="00B0F0"/>
                </a:solidFill>
              </a:rPr>
              <a:t>ca</a:t>
            </a:r>
            <a:r>
              <a:rPr lang="en-US" dirty="0">
                <a:solidFill>
                  <a:srgbClr val="00B0F0"/>
                </a:solidFill>
              </a:rPr>
              <a:t>, ac, </a:t>
            </a:r>
            <a:r>
              <a:rPr lang="en-US" dirty="0" err="1">
                <a:solidFill>
                  <a:srgbClr val="00B0F0"/>
                </a:solidFill>
              </a:rPr>
              <a:t>ca</a:t>
            </a:r>
            <a:r>
              <a:rPr lang="en-US" dirty="0">
                <a:solidFill>
                  <a:srgbClr val="00B0F0"/>
                </a:solidFill>
              </a:rPr>
              <a:t>, ac}</a:t>
            </a:r>
          </a:p>
          <a:p>
            <a:r>
              <a:rPr lang="en-US" dirty="0">
                <a:solidFill>
                  <a:srgbClr val="00B0F0"/>
                </a:solidFill>
              </a:rPr>
              <a:t>Unseen bigrams: {bb, cc}</a:t>
            </a:r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Find out frequency of frequencies </a:t>
            </a:r>
            <a:r>
              <a:rPr lang="en-US" dirty="0" err="1">
                <a:solidFill>
                  <a:srgbClr val="FF0000"/>
                </a:solidFill>
              </a:rPr>
              <a:t>Nc</a:t>
            </a:r>
            <a:r>
              <a:rPr lang="en-US" dirty="0">
                <a:solidFill>
                  <a:srgbClr val="FF0000"/>
                </a:solidFill>
              </a:rPr>
              <a:t> for all values of c and find N:</a:t>
            </a:r>
          </a:p>
          <a:p>
            <a:r>
              <a:rPr lang="en-US" dirty="0">
                <a:solidFill>
                  <a:srgbClr val="00B0F0"/>
                </a:solidFill>
              </a:rPr>
              <a:t>ab:1, aa:1, cb:1, bc:1, ba:2, ca:2, ac:3</a:t>
            </a:r>
          </a:p>
          <a:p>
            <a:r>
              <a:rPr lang="en-US" dirty="0">
                <a:solidFill>
                  <a:srgbClr val="00B0F0"/>
                </a:solidFill>
              </a:rPr>
              <a:t>N0= 2, N1=4, N2 = 2, N3=1, N=Total of “seen bigrams”  = 11</a:t>
            </a:r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Compute P*GT </a:t>
            </a:r>
            <a:r>
              <a:rPr lang="en-US" dirty="0" err="1">
                <a:solidFill>
                  <a:srgbClr val="FF0000"/>
                </a:solidFill>
              </a:rPr>
              <a:t>upto</a:t>
            </a:r>
            <a:r>
              <a:rPr lang="en-US" dirty="0">
                <a:solidFill>
                  <a:srgbClr val="FF0000"/>
                </a:solidFill>
              </a:rPr>
              <a:t> c=2</a:t>
            </a:r>
          </a:p>
          <a:p>
            <a:endParaRPr lang="en-US" dirty="0" smtClean="0"/>
          </a:p>
          <a:p>
            <a:r>
              <a:rPr lang="en-US" dirty="0" smtClean="0"/>
              <a:t>c = 0 :   P*GT(bb) =  P*GT(cc) = (N1/N)*(1/N0)  = (4/11)*</a:t>
            </a:r>
            <a:r>
              <a:rPr lang="en-US" dirty="0" smtClean="0">
                <a:solidFill>
                  <a:srgbClr val="FF0000"/>
                </a:solidFill>
              </a:rPr>
              <a:t>(1/2) </a:t>
            </a:r>
            <a:r>
              <a:rPr lang="en-US" dirty="0" smtClean="0"/>
              <a:t>= 2/11</a:t>
            </a:r>
          </a:p>
          <a:p>
            <a:r>
              <a:rPr lang="en-US" dirty="0"/>
              <a:t>c</a:t>
            </a:r>
            <a:r>
              <a:rPr lang="en-US" dirty="0" smtClean="0"/>
              <a:t> =  1:   P*GT(</a:t>
            </a:r>
            <a:r>
              <a:rPr lang="en-US" dirty="0" err="1" smtClean="0"/>
              <a:t>ab</a:t>
            </a:r>
            <a:r>
              <a:rPr lang="en-US" dirty="0"/>
              <a:t>) =  </a:t>
            </a:r>
            <a:r>
              <a:rPr lang="en-US" dirty="0" smtClean="0"/>
              <a:t>P*GT(</a:t>
            </a:r>
            <a:r>
              <a:rPr lang="en-US" dirty="0" err="1" smtClean="0"/>
              <a:t>aa</a:t>
            </a:r>
            <a:r>
              <a:rPr lang="en-US" dirty="0" smtClean="0"/>
              <a:t>) = P*GT(</a:t>
            </a:r>
            <a:r>
              <a:rPr lang="en-US" dirty="0" err="1" smtClean="0"/>
              <a:t>cb</a:t>
            </a:r>
            <a:r>
              <a:rPr lang="en-US" dirty="0"/>
              <a:t>) =  </a:t>
            </a:r>
            <a:r>
              <a:rPr lang="en-US" dirty="0" smtClean="0"/>
              <a:t>P*GT(</a:t>
            </a:r>
            <a:r>
              <a:rPr lang="en-US" dirty="0" err="1" smtClean="0"/>
              <a:t>bc</a:t>
            </a:r>
            <a:r>
              <a:rPr lang="en-US" dirty="0" smtClean="0"/>
              <a:t>) = </a:t>
            </a:r>
          </a:p>
          <a:p>
            <a:r>
              <a:rPr lang="en-US" dirty="0" smtClean="0"/>
              <a:t>             (1+1)*(N2/N1)*(1/N) =   2*(2/4)*(1/11) = 1/11</a:t>
            </a:r>
          </a:p>
          <a:p>
            <a:r>
              <a:rPr lang="en-US" dirty="0" smtClean="0"/>
              <a:t>c = 2:    P*GT(</a:t>
            </a:r>
            <a:r>
              <a:rPr lang="en-US" dirty="0" err="1" smtClean="0"/>
              <a:t>ba</a:t>
            </a:r>
            <a:r>
              <a:rPr lang="en-US" dirty="0" smtClean="0"/>
              <a:t>) = P*GT(</a:t>
            </a:r>
            <a:r>
              <a:rPr lang="en-US" dirty="0" err="1" smtClean="0"/>
              <a:t>ca</a:t>
            </a:r>
            <a:r>
              <a:rPr lang="en-US" dirty="0" smtClean="0"/>
              <a:t>) = (2+1)* (N3/N2)*(1/N) = 3*(1/2)*(1/11) = 3/22</a:t>
            </a:r>
          </a:p>
          <a:p>
            <a:r>
              <a:rPr lang="en-US" dirty="0"/>
              <a:t>c</a:t>
            </a:r>
            <a:r>
              <a:rPr lang="en-US" dirty="0" smtClean="0"/>
              <a:t>= 3:     P MLE(ac) = 3/11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1353800" y="48006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37499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Good Turing?</a:t>
            </a:r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600200"/>
            <a:ext cx="7505700" cy="4791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93757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Probability mass in Good Turing for unseen events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Holds out Probability mass for unseen (novel) events</a:t>
            </a:r>
          </a:p>
          <a:p>
            <a:endParaRPr lang="en-US" sz="2400" dirty="0" smtClean="0"/>
          </a:p>
          <a:p>
            <a:pPr lvl="1"/>
            <a:r>
              <a:rPr lang="en-US" sz="2000" dirty="0" smtClean="0">
                <a:solidFill>
                  <a:srgbClr val="FF0000"/>
                </a:solidFill>
              </a:rPr>
              <a:t>How much probability mass is reserved for unseen events in Good-Turing ? </a:t>
            </a:r>
          </a:p>
        </p:txBody>
      </p:sp>
    </p:spTree>
    <p:extLst>
      <p:ext uri="{BB962C8B-B14F-4D97-AF65-F5344CB8AC3E}">
        <p14:creationId xmlns:p14="http://schemas.microsoft.com/office/powerpoint/2010/main" val="3898062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>
            <a:normAutofit/>
          </a:bodyPr>
          <a:lstStyle/>
          <a:p>
            <a:r>
              <a:rPr lang="en-US" sz="2800" dirty="0" smtClean="0"/>
              <a:t>Applications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676400"/>
            <a:ext cx="8229600" cy="426720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Applications: Word </a:t>
            </a:r>
            <a:r>
              <a:rPr lang="en-US" sz="2400" dirty="0"/>
              <a:t>prediction is also important for </a:t>
            </a:r>
            <a:endParaRPr lang="en-US" sz="2400" dirty="0" smtClean="0"/>
          </a:p>
          <a:p>
            <a:r>
              <a:rPr lang="en-US" sz="2400" b="1" dirty="0" smtClean="0">
                <a:solidFill>
                  <a:srgbClr val="00B0F0"/>
                </a:solidFill>
              </a:rPr>
              <a:t>Augmentative </a:t>
            </a:r>
            <a:r>
              <a:rPr lang="en-US" sz="2400" b="1" dirty="0">
                <a:solidFill>
                  <a:srgbClr val="00B0F0"/>
                </a:solidFill>
              </a:rPr>
              <a:t>communication</a:t>
            </a:r>
            <a:r>
              <a:rPr lang="en-US" sz="2400" dirty="0">
                <a:solidFill>
                  <a:srgbClr val="00B0F0"/>
                </a:solidFill>
              </a:rPr>
              <a:t> </a:t>
            </a:r>
            <a:r>
              <a:rPr lang="en-US" sz="2400" dirty="0" smtClean="0">
                <a:solidFill>
                  <a:srgbClr val="00B0F0"/>
                </a:solidFill>
              </a:rPr>
              <a:t>systems </a:t>
            </a:r>
            <a:r>
              <a:rPr lang="en-US" sz="2400" dirty="0">
                <a:solidFill>
                  <a:srgbClr val="00B0F0"/>
                </a:solidFill>
              </a:rPr>
              <a:t>that help the disabled</a:t>
            </a:r>
            <a:r>
              <a:rPr lang="en-US" sz="2400" dirty="0" smtClean="0">
                <a:solidFill>
                  <a:srgbClr val="00B0F0"/>
                </a:solidFill>
              </a:rPr>
              <a:t>.</a:t>
            </a:r>
          </a:p>
          <a:p>
            <a:r>
              <a:rPr lang="en-US" sz="2400" dirty="0" smtClean="0"/>
              <a:t> </a:t>
            </a:r>
            <a:r>
              <a:rPr lang="en-US" sz="2400" dirty="0"/>
              <a:t>People who are unable to use speech or sign-language to communicate, like the physicist Steven </a:t>
            </a:r>
            <a:r>
              <a:rPr lang="en-US" sz="2400" dirty="0" smtClean="0"/>
              <a:t>Hawking</a:t>
            </a:r>
          </a:p>
          <a:p>
            <a:pPr lvl="1"/>
            <a:r>
              <a:rPr lang="en-US" sz="2000" dirty="0" smtClean="0"/>
              <a:t> </a:t>
            </a:r>
            <a:r>
              <a:rPr lang="en-US" sz="2000" dirty="0"/>
              <a:t>can communicate by using simple body movements </a:t>
            </a:r>
            <a:endParaRPr lang="en-US" sz="2000" dirty="0" smtClean="0"/>
          </a:p>
          <a:p>
            <a:pPr lvl="1"/>
            <a:r>
              <a:rPr lang="en-US" sz="2000" dirty="0" smtClean="0"/>
              <a:t>to </a:t>
            </a:r>
            <a:r>
              <a:rPr lang="en-US" sz="2000" dirty="0"/>
              <a:t>select words from a menu that are spoken by the system. </a:t>
            </a:r>
            <a:endParaRPr lang="en-US" sz="2000" dirty="0" smtClean="0"/>
          </a:p>
          <a:p>
            <a:pPr lvl="1"/>
            <a:r>
              <a:rPr lang="en-US" sz="2000" dirty="0" smtClean="0"/>
              <a:t>Word </a:t>
            </a:r>
            <a:r>
              <a:rPr lang="en-US" sz="2000" dirty="0"/>
              <a:t>prediction can be used to suggest likely words for the menu.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7063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Probability mass in Good Turing for unseen events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133600"/>
            <a:ext cx="8229600" cy="304800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Holds out Probability mass for unseen (novel) events</a:t>
            </a:r>
          </a:p>
          <a:p>
            <a:pPr lvl="1"/>
            <a:r>
              <a:rPr lang="en-US" sz="2000" dirty="0" smtClean="0">
                <a:solidFill>
                  <a:srgbClr val="FF0000"/>
                </a:solidFill>
              </a:rPr>
              <a:t>How much probability mass is reserved for unseen events in Good-Turing ? </a:t>
            </a:r>
          </a:p>
          <a:p>
            <a:pPr lvl="1"/>
            <a:r>
              <a:rPr lang="en-US" sz="2000" dirty="0" smtClean="0">
                <a:solidFill>
                  <a:srgbClr val="00B0F0"/>
                </a:solidFill>
              </a:rPr>
              <a:t>A total </a:t>
            </a:r>
            <a:r>
              <a:rPr lang="en-US" sz="2000" dirty="0">
                <a:solidFill>
                  <a:srgbClr val="00B0F0"/>
                </a:solidFill>
              </a:rPr>
              <a:t>mass of </a:t>
            </a:r>
            <a:r>
              <a:rPr lang="en-US" sz="2000" dirty="0" smtClean="0">
                <a:solidFill>
                  <a:srgbClr val="00B0F0"/>
                </a:solidFill>
              </a:rPr>
              <a:t>N1/N is allocated to unseen events</a:t>
            </a:r>
            <a:endParaRPr lang="en-US" sz="2000" dirty="0">
              <a:solidFill>
                <a:srgbClr val="00B0F0"/>
              </a:solidFill>
            </a:endParaRPr>
          </a:p>
          <a:p>
            <a:pPr lvl="1"/>
            <a:r>
              <a:rPr lang="en-US" sz="2000" dirty="0" smtClean="0"/>
              <a:t>Divided </a:t>
            </a:r>
            <a:r>
              <a:rPr lang="en-US" sz="2000" dirty="0"/>
              <a:t>up evenly among the </a:t>
            </a:r>
            <a:r>
              <a:rPr lang="en-US" sz="2000" dirty="0" smtClean="0"/>
              <a:t>unseen </a:t>
            </a:r>
            <a:r>
              <a:rPr lang="en-US" sz="2000" dirty="0"/>
              <a:t>events</a:t>
            </a:r>
          </a:p>
        </p:txBody>
      </p:sp>
    </p:spTree>
    <p:extLst>
      <p:ext uri="{BB962C8B-B14F-4D97-AF65-F5344CB8AC3E}">
        <p14:creationId xmlns:p14="http://schemas.microsoft.com/office/powerpoint/2010/main" val="1266590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Combining Estimators</a:t>
            </a:r>
            <a:endParaRPr 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350" y="1662113"/>
            <a:ext cx="7353300" cy="420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69847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Combining Estimators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828800"/>
            <a:ext cx="7067550" cy="3924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33400" y="5943600"/>
            <a:ext cx="8153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</a:t>
            </a:r>
            <a:r>
              <a:rPr lang="en-US" dirty="0" smtClean="0"/>
              <a:t>Linear Interpolation - Solve </a:t>
            </a:r>
            <a:r>
              <a:rPr lang="en-US" dirty="0"/>
              <a:t>the sparseness in a trigram model </a:t>
            </a:r>
            <a:r>
              <a:rPr lang="en-US" dirty="0" smtClean="0"/>
              <a:t>by mixing </a:t>
            </a:r>
            <a:r>
              <a:rPr lang="en-US" dirty="0"/>
              <a:t>with bigram and unigram models</a:t>
            </a:r>
          </a:p>
        </p:txBody>
      </p:sp>
    </p:spTree>
    <p:extLst>
      <p:ext uri="{BB962C8B-B14F-4D97-AF65-F5344CB8AC3E}">
        <p14:creationId xmlns:p14="http://schemas.microsoft.com/office/powerpoint/2010/main" val="2874148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Backoff and Interpolation</a:t>
            </a:r>
            <a:endParaRPr lang="en-US" sz="3200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905000"/>
            <a:ext cx="7143750" cy="4057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96742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Backoff and Interpolation</a:t>
            </a:r>
            <a:endParaRPr lang="en-US" sz="3200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828800"/>
            <a:ext cx="7324725" cy="2590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01431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Interpolation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The discounting </a:t>
            </a:r>
            <a:r>
              <a:rPr lang="en-US" sz="2400" dirty="0" smtClean="0"/>
              <a:t>can </a:t>
            </a:r>
            <a:r>
              <a:rPr lang="en-US" sz="2400" dirty="0"/>
              <a:t>help solve the problem of </a:t>
            </a:r>
            <a:r>
              <a:rPr lang="en-US" sz="2400" dirty="0" smtClean="0"/>
              <a:t>zero frequency </a:t>
            </a:r>
            <a:r>
              <a:rPr lang="en-US" sz="2400" i="1" dirty="0"/>
              <a:t>N</a:t>
            </a:r>
            <a:r>
              <a:rPr lang="en-US" sz="2400" dirty="0"/>
              <a:t>-grams. </a:t>
            </a:r>
            <a:endParaRPr lang="en-US" sz="2400" dirty="0" smtClean="0"/>
          </a:p>
          <a:p>
            <a:r>
              <a:rPr lang="en-US" sz="2400" dirty="0" smtClean="0">
                <a:solidFill>
                  <a:srgbClr val="00B0F0"/>
                </a:solidFill>
              </a:rPr>
              <a:t>But </a:t>
            </a:r>
            <a:r>
              <a:rPr lang="en-US" sz="2400" dirty="0">
                <a:solidFill>
                  <a:srgbClr val="00B0F0"/>
                </a:solidFill>
              </a:rPr>
              <a:t>there is an additional source of </a:t>
            </a:r>
            <a:r>
              <a:rPr lang="en-US" sz="2400" dirty="0" smtClean="0">
                <a:solidFill>
                  <a:srgbClr val="00B0F0"/>
                </a:solidFill>
              </a:rPr>
              <a:t>knowledge to mitigate sparse data: </a:t>
            </a:r>
            <a:r>
              <a:rPr lang="en-US" sz="2400" i="1" dirty="0" smtClean="0">
                <a:solidFill>
                  <a:srgbClr val="00B0F0"/>
                </a:solidFill>
              </a:rPr>
              <a:t>N</a:t>
            </a:r>
            <a:r>
              <a:rPr lang="en-US" sz="2400" dirty="0" smtClean="0">
                <a:solidFill>
                  <a:srgbClr val="00B0F0"/>
                </a:solidFill>
              </a:rPr>
              <a:t>-gram </a:t>
            </a:r>
            <a:r>
              <a:rPr lang="en-US" sz="2400" dirty="0">
                <a:solidFill>
                  <a:srgbClr val="00B0F0"/>
                </a:solidFill>
              </a:rPr>
              <a:t>“hierarchy”</a:t>
            </a:r>
          </a:p>
          <a:p>
            <a:r>
              <a:rPr lang="en-US" sz="2400" dirty="0"/>
              <a:t>If we are trying to compute </a:t>
            </a:r>
            <a:r>
              <a:rPr lang="en-US" sz="2400" i="1" dirty="0"/>
              <a:t>P</a:t>
            </a:r>
            <a:r>
              <a:rPr lang="en-US" sz="2400" dirty="0"/>
              <a:t>(</a:t>
            </a:r>
            <a:r>
              <a:rPr lang="en-US" sz="2400" i="1" dirty="0"/>
              <a:t>wn</a:t>
            </a:r>
            <a:r>
              <a:rPr lang="en-US" sz="2400" dirty="0"/>
              <a:t>|</a:t>
            </a:r>
            <a:r>
              <a:rPr lang="en-US" sz="2400" i="1" dirty="0"/>
              <a:t>wn</a:t>
            </a:r>
            <a:r>
              <a:rPr lang="en-US" sz="2400" dirty="0"/>
              <a:t>−1</a:t>
            </a:r>
            <a:r>
              <a:rPr lang="en-US" sz="2400" i="1" dirty="0"/>
              <a:t>wn</a:t>
            </a:r>
            <a:r>
              <a:rPr lang="en-US" sz="2400" dirty="0"/>
              <a:t>−2), </a:t>
            </a:r>
            <a:endParaRPr lang="en-US" sz="2400" dirty="0" smtClean="0"/>
          </a:p>
          <a:p>
            <a:pPr lvl="1"/>
            <a:r>
              <a:rPr lang="en-US" sz="2000" dirty="0" smtClean="0"/>
              <a:t>but </a:t>
            </a:r>
            <a:r>
              <a:rPr lang="en-US" sz="2000" dirty="0"/>
              <a:t>we have no examples of a </a:t>
            </a:r>
            <a:r>
              <a:rPr lang="en-US" sz="2000" dirty="0" smtClean="0"/>
              <a:t>particular trigram </a:t>
            </a:r>
            <a:r>
              <a:rPr lang="en-US" sz="2000" i="1" dirty="0"/>
              <a:t>wn</a:t>
            </a:r>
            <a:r>
              <a:rPr lang="en-US" sz="2000" dirty="0"/>
              <a:t>−</a:t>
            </a:r>
            <a:r>
              <a:rPr lang="en-US" sz="2000" dirty="0" smtClean="0"/>
              <a:t>2 </a:t>
            </a:r>
            <a:r>
              <a:rPr lang="en-US" sz="2000" i="1" dirty="0" smtClean="0"/>
              <a:t>wn</a:t>
            </a:r>
            <a:r>
              <a:rPr lang="en-US" sz="2000" dirty="0"/>
              <a:t>−</a:t>
            </a:r>
            <a:r>
              <a:rPr lang="en-US" sz="2000" dirty="0" smtClean="0"/>
              <a:t>1 </a:t>
            </a:r>
            <a:r>
              <a:rPr lang="en-US" sz="2000" i="1" dirty="0" err="1" smtClean="0"/>
              <a:t>wn</a:t>
            </a:r>
            <a:r>
              <a:rPr lang="en-US" sz="2000" dirty="0"/>
              <a:t>, </a:t>
            </a:r>
            <a:endParaRPr lang="en-US" sz="2000" dirty="0" smtClean="0"/>
          </a:p>
          <a:p>
            <a:pPr lvl="1"/>
            <a:r>
              <a:rPr lang="en-US" sz="2000" dirty="0" smtClean="0"/>
              <a:t>we </a:t>
            </a:r>
            <a:r>
              <a:rPr lang="en-US" sz="2000" dirty="0"/>
              <a:t>can instead estimate its probability by using the bigram </a:t>
            </a:r>
            <a:r>
              <a:rPr lang="en-US" sz="2000" dirty="0" smtClean="0"/>
              <a:t>probability </a:t>
            </a:r>
            <a:r>
              <a:rPr lang="en-US" sz="2000" i="1" dirty="0" smtClean="0"/>
              <a:t>P</a:t>
            </a:r>
            <a:r>
              <a:rPr lang="en-US" sz="2000" dirty="0" smtClean="0"/>
              <a:t>(</a:t>
            </a:r>
            <a:r>
              <a:rPr lang="en-US" sz="2000" i="1" dirty="0" smtClean="0"/>
              <a:t>wn</a:t>
            </a:r>
            <a:r>
              <a:rPr lang="en-US" sz="2000" dirty="0" smtClean="0"/>
              <a:t>|</a:t>
            </a:r>
            <a:r>
              <a:rPr lang="en-US" sz="2000" i="1" dirty="0" smtClean="0"/>
              <a:t>wn</a:t>
            </a:r>
            <a:r>
              <a:rPr lang="en-US" sz="2000" dirty="0"/>
              <a:t>−1). </a:t>
            </a:r>
            <a:endParaRPr lang="en-US" sz="2000" dirty="0" smtClean="0"/>
          </a:p>
          <a:p>
            <a:r>
              <a:rPr lang="en-US" sz="2400" dirty="0" smtClean="0"/>
              <a:t>Similarly</a:t>
            </a:r>
            <a:r>
              <a:rPr lang="en-US" sz="2400" dirty="0"/>
              <a:t>, if we </a:t>
            </a:r>
            <a:r>
              <a:rPr lang="en-US" sz="2400" dirty="0" smtClean="0"/>
              <a:t>do not </a:t>
            </a:r>
            <a:r>
              <a:rPr lang="en-US" sz="2400" dirty="0"/>
              <a:t>have counts to compute </a:t>
            </a:r>
            <a:r>
              <a:rPr lang="en-US" sz="2400" i="1" dirty="0"/>
              <a:t>P</a:t>
            </a:r>
            <a:r>
              <a:rPr lang="en-US" sz="2400" dirty="0"/>
              <a:t>(</a:t>
            </a:r>
            <a:r>
              <a:rPr lang="en-US" sz="2400" i="1" dirty="0"/>
              <a:t>wn</a:t>
            </a:r>
            <a:r>
              <a:rPr lang="en-US" sz="2400" dirty="0"/>
              <a:t>|</a:t>
            </a:r>
            <a:r>
              <a:rPr lang="en-US" sz="2400" i="1" dirty="0"/>
              <a:t>wn</a:t>
            </a:r>
            <a:r>
              <a:rPr lang="en-US" sz="2400" dirty="0"/>
              <a:t>−1), </a:t>
            </a:r>
            <a:endParaRPr lang="en-US" sz="2400" dirty="0" smtClean="0"/>
          </a:p>
          <a:p>
            <a:pPr lvl="1"/>
            <a:r>
              <a:rPr lang="en-US" sz="2000" dirty="0" smtClean="0"/>
              <a:t>we can look </a:t>
            </a:r>
            <a:r>
              <a:rPr lang="en-US" sz="2000" dirty="0"/>
              <a:t>to the unigram </a:t>
            </a:r>
            <a:r>
              <a:rPr lang="en-US" sz="2000" i="1" dirty="0"/>
              <a:t>P</a:t>
            </a:r>
            <a:r>
              <a:rPr lang="en-US" sz="2000" dirty="0"/>
              <a:t>(</a:t>
            </a:r>
            <a:r>
              <a:rPr lang="en-US" sz="2000" i="1" dirty="0" err="1"/>
              <a:t>wn</a:t>
            </a:r>
            <a:r>
              <a:rPr lang="en-US" sz="2000" dirty="0" smtClean="0"/>
              <a:t>).</a:t>
            </a:r>
          </a:p>
          <a:p>
            <a:pPr lvl="1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64491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Interpolation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There are two ways to use this </a:t>
            </a:r>
            <a:r>
              <a:rPr lang="en-US" sz="2400" i="1" dirty="0"/>
              <a:t>N</a:t>
            </a:r>
            <a:r>
              <a:rPr lang="en-US" sz="2400" dirty="0"/>
              <a:t>-gram “hierarchy</a:t>
            </a:r>
            <a:r>
              <a:rPr lang="en-US" sz="2400" dirty="0" smtClean="0"/>
              <a:t>”</a:t>
            </a:r>
          </a:p>
          <a:p>
            <a:r>
              <a:rPr lang="en-US" sz="2400" dirty="0" smtClean="0"/>
              <a:t> </a:t>
            </a:r>
            <a:r>
              <a:rPr lang="en-US" sz="2400" dirty="0" smtClean="0">
                <a:solidFill>
                  <a:srgbClr val="00B0F0"/>
                </a:solidFill>
              </a:rPr>
              <a:t>Backoff and interpolation </a:t>
            </a:r>
          </a:p>
          <a:p>
            <a:r>
              <a:rPr lang="en-US" sz="2400" dirty="0" smtClean="0"/>
              <a:t>Backoff: </a:t>
            </a:r>
          </a:p>
          <a:p>
            <a:pPr lvl="1"/>
            <a:r>
              <a:rPr lang="en-US" sz="2000" dirty="0" smtClean="0"/>
              <a:t> </a:t>
            </a:r>
            <a:r>
              <a:rPr lang="en-US" sz="2000" dirty="0"/>
              <a:t>if we have non-zero trigram counts, </a:t>
            </a:r>
            <a:r>
              <a:rPr lang="en-US" sz="2000" dirty="0" smtClean="0"/>
              <a:t>rely </a:t>
            </a:r>
            <a:r>
              <a:rPr lang="en-US" sz="2000" dirty="0"/>
              <a:t>solely on the trigram </a:t>
            </a:r>
            <a:r>
              <a:rPr lang="en-US" sz="2000" dirty="0" smtClean="0"/>
              <a:t>counts</a:t>
            </a:r>
            <a:endParaRPr lang="en-US" sz="2000" dirty="0"/>
          </a:p>
          <a:p>
            <a:pPr lvl="1"/>
            <a:r>
              <a:rPr lang="en-US" sz="2000" dirty="0"/>
              <a:t>only “back off” to a lower order </a:t>
            </a:r>
            <a:r>
              <a:rPr lang="en-US" sz="2000" i="1" dirty="0"/>
              <a:t>N</a:t>
            </a:r>
            <a:r>
              <a:rPr lang="en-US" sz="2000" dirty="0"/>
              <a:t>-gram if we have zero evidence for a </a:t>
            </a:r>
            <a:r>
              <a:rPr lang="en-US" sz="2000" dirty="0" smtClean="0"/>
              <a:t>higher-order </a:t>
            </a:r>
            <a:r>
              <a:rPr lang="en-US" sz="2000" i="1" dirty="0" smtClean="0"/>
              <a:t>N</a:t>
            </a:r>
            <a:r>
              <a:rPr lang="en-US" sz="2000" dirty="0" smtClean="0"/>
              <a:t>-gram</a:t>
            </a:r>
          </a:p>
          <a:p>
            <a:r>
              <a:rPr lang="en-US" sz="2400" dirty="0" smtClean="0">
                <a:solidFill>
                  <a:srgbClr val="00B0F0"/>
                </a:solidFill>
              </a:rPr>
              <a:t>Interpolation: Simple and conditional Interpolation</a:t>
            </a:r>
          </a:p>
          <a:p>
            <a:pPr lvl="1"/>
            <a:r>
              <a:rPr lang="en-US" sz="2000" dirty="0" smtClean="0"/>
              <a:t>mix </a:t>
            </a:r>
            <a:r>
              <a:rPr lang="en-US" sz="2000" dirty="0"/>
              <a:t>the probability estimates </a:t>
            </a:r>
            <a:r>
              <a:rPr lang="en-US" sz="2000" dirty="0" smtClean="0"/>
              <a:t>from all </a:t>
            </a:r>
            <a:r>
              <a:rPr lang="en-US" sz="2000" dirty="0"/>
              <a:t>the </a:t>
            </a:r>
            <a:r>
              <a:rPr lang="en-US" sz="2000" i="1" dirty="0"/>
              <a:t>N</a:t>
            </a:r>
            <a:r>
              <a:rPr lang="en-US" sz="2000" dirty="0"/>
              <a:t>-gram estimators, </a:t>
            </a:r>
            <a:endParaRPr lang="en-US" sz="2000" dirty="0" smtClean="0"/>
          </a:p>
          <a:p>
            <a:pPr lvl="1"/>
            <a:r>
              <a:rPr lang="en-US" sz="2000" dirty="0" smtClean="0"/>
              <a:t>Which is finding a </a:t>
            </a:r>
            <a:r>
              <a:rPr lang="en-US" sz="2000" dirty="0"/>
              <a:t>weighted interpolation of trigram, bigram, </a:t>
            </a:r>
            <a:r>
              <a:rPr lang="en-US" sz="2000" dirty="0" smtClean="0"/>
              <a:t>and unigram </a:t>
            </a:r>
            <a:r>
              <a:rPr lang="en-US" sz="2000" dirty="0"/>
              <a:t>counts</a:t>
            </a:r>
          </a:p>
        </p:txBody>
      </p:sp>
    </p:spTree>
    <p:extLst>
      <p:ext uri="{BB962C8B-B14F-4D97-AF65-F5344CB8AC3E}">
        <p14:creationId xmlns:p14="http://schemas.microsoft.com/office/powerpoint/2010/main" val="885083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Interpolation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>
                <a:solidFill>
                  <a:srgbClr val="00B0F0"/>
                </a:solidFill>
              </a:rPr>
              <a:t>Simple </a:t>
            </a:r>
            <a:r>
              <a:rPr lang="en-US" sz="2400" dirty="0">
                <a:solidFill>
                  <a:srgbClr val="00B0F0"/>
                </a:solidFill>
              </a:rPr>
              <a:t>linear </a:t>
            </a:r>
            <a:r>
              <a:rPr lang="en-US" sz="2400" dirty="0" smtClean="0">
                <a:solidFill>
                  <a:srgbClr val="00B0F0"/>
                </a:solidFill>
              </a:rPr>
              <a:t>interpolation:</a:t>
            </a:r>
          </a:p>
          <a:p>
            <a:r>
              <a:rPr lang="en-US" sz="2400" dirty="0" smtClean="0"/>
              <a:t>we </a:t>
            </a:r>
            <a:r>
              <a:rPr lang="en-US" sz="2400" dirty="0"/>
              <a:t>combine different order </a:t>
            </a:r>
            <a:r>
              <a:rPr lang="en-US" sz="2400" i="1" dirty="0"/>
              <a:t>N</a:t>
            </a:r>
            <a:r>
              <a:rPr lang="en-US" sz="2400" dirty="0"/>
              <a:t>-grams by linearly </a:t>
            </a:r>
            <a:r>
              <a:rPr lang="en-US" sz="2400" dirty="0" smtClean="0"/>
              <a:t>interpolating all </a:t>
            </a:r>
            <a:r>
              <a:rPr lang="en-US" sz="2400" dirty="0"/>
              <a:t>the models. </a:t>
            </a:r>
            <a:endParaRPr lang="en-US" sz="2400" dirty="0" smtClean="0"/>
          </a:p>
          <a:p>
            <a:r>
              <a:rPr lang="en-US" sz="2400" dirty="0" smtClean="0"/>
              <a:t>To estimate </a:t>
            </a:r>
            <a:r>
              <a:rPr lang="en-US" sz="2400" dirty="0"/>
              <a:t>the trigram probability </a:t>
            </a:r>
            <a:r>
              <a:rPr lang="en-US" sz="2400" i="1" dirty="0"/>
              <a:t>P</a:t>
            </a:r>
            <a:r>
              <a:rPr lang="en-US" sz="2400" dirty="0"/>
              <a:t>(</a:t>
            </a:r>
            <a:r>
              <a:rPr lang="en-US" sz="2400" i="1" dirty="0"/>
              <a:t>wn</a:t>
            </a:r>
            <a:r>
              <a:rPr lang="en-US" sz="2400" dirty="0"/>
              <a:t>|</a:t>
            </a:r>
            <a:r>
              <a:rPr lang="en-US" sz="2400" i="1" dirty="0"/>
              <a:t>wn</a:t>
            </a:r>
            <a:r>
              <a:rPr lang="en-US" sz="2400" dirty="0"/>
              <a:t>−1</a:t>
            </a:r>
            <a:r>
              <a:rPr lang="en-US" sz="2400" i="1" dirty="0"/>
              <a:t>wn</a:t>
            </a:r>
            <a:r>
              <a:rPr lang="en-US" sz="2400" dirty="0"/>
              <a:t>−2)</a:t>
            </a:r>
          </a:p>
          <a:p>
            <a:r>
              <a:rPr lang="en-US" sz="2400" dirty="0" smtClean="0"/>
              <a:t>Mix together </a:t>
            </a:r>
            <a:r>
              <a:rPr lang="en-US" sz="2400" dirty="0"/>
              <a:t>the unigram, bigram, and trigram probabilities, each weighted by </a:t>
            </a:r>
            <a:r>
              <a:rPr lang="en-US" sz="2400" dirty="0" smtClean="0"/>
              <a:t>a lambda</a:t>
            </a:r>
          </a:p>
          <a:p>
            <a:endParaRPr lang="en-US" sz="2400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4038600"/>
            <a:ext cx="7086600" cy="2590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09584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Interpolation</a:t>
            </a:r>
            <a:endParaRPr lang="en-US" sz="3200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300" y="1947863"/>
            <a:ext cx="7391400" cy="2962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01973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Interpolation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>
                <a:solidFill>
                  <a:srgbClr val="00B0F0"/>
                </a:solidFill>
              </a:rPr>
              <a:t>Conditional on context:</a:t>
            </a:r>
          </a:p>
          <a:p>
            <a:r>
              <a:rPr lang="en-US" sz="2400" dirty="0" smtClean="0"/>
              <a:t>each weight is computed by </a:t>
            </a:r>
            <a:r>
              <a:rPr lang="en-US" sz="2400" dirty="0"/>
              <a:t>conditioning on the </a:t>
            </a:r>
            <a:r>
              <a:rPr lang="en-US" sz="2400" dirty="0" smtClean="0"/>
              <a:t>context</a:t>
            </a:r>
          </a:p>
          <a:p>
            <a:r>
              <a:rPr lang="en-US" sz="2400" dirty="0" smtClean="0"/>
              <a:t>if we have </a:t>
            </a:r>
            <a:r>
              <a:rPr lang="en-US" sz="2400" dirty="0" smtClean="0">
                <a:solidFill>
                  <a:srgbClr val="FF0000"/>
                </a:solidFill>
              </a:rPr>
              <a:t>accurate </a:t>
            </a:r>
            <a:r>
              <a:rPr lang="en-US" sz="2400" dirty="0">
                <a:solidFill>
                  <a:srgbClr val="FF0000"/>
                </a:solidFill>
              </a:rPr>
              <a:t>counts for a particular bigram</a:t>
            </a:r>
            <a:r>
              <a:rPr lang="en-US" sz="2400" dirty="0"/>
              <a:t>, </a:t>
            </a:r>
            <a:endParaRPr lang="en-US" sz="2400" dirty="0" smtClean="0"/>
          </a:p>
          <a:p>
            <a:r>
              <a:rPr lang="en-US" sz="2400" dirty="0" smtClean="0"/>
              <a:t>we </a:t>
            </a:r>
            <a:r>
              <a:rPr lang="en-US" sz="2400" dirty="0"/>
              <a:t>assume that the </a:t>
            </a:r>
            <a:r>
              <a:rPr lang="en-US" sz="2400" dirty="0" smtClean="0"/>
              <a:t>counts of </a:t>
            </a:r>
            <a:r>
              <a:rPr lang="en-US" sz="2400" dirty="0"/>
              <a:t>the trigrams based on this bigram will be more </a:t>
            </a:r>
            <a:r>
              <a:rPr lang="en-US" sz="2400" dirty="0" smtClean="0"/>
              <a:t>trustworthy</a:t>
            </a:r>
          </a:p>
          <a:p>
            <a:r>
              <a:rPr lang="en-US" sz="2400" dirty="0" smtClean="0"/>
              <a:t>so </a:t>
            </a:r>
            <a:r>
              <a:rPr lang="en-US" sz="2400" dirty="0"/>
              <a:t>we can make the </a:t>
            </a:r>
            <a:r>
              <a:rPr lang="en-US" sz="2400" dirty="0" smtClean="0"/>
              <a:t>lambdas for </a:t>
            </a:r>
            <a:r>
              <a:rPr lang="en-US" sz="2400" dirty="0"/>
              <a:t>those trigrams higher and thus give that trigram more weight in the interpolation</a:t>
            </a:r>
            <a:r>
              <a:rPr lang="en-US" sz="2400" dirty="0" smtClean="0"/>
              <a:t>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07733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Corpora</a:t>
            </a:r>
            <a:endParaRPr lang="en-US" dirty="0"/>
          </a:p>
        </p:txBody>
      </p:sp>
      <p:sp>
        <p:nvSpPr>
          <p:cNvPr id="4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z="2800" dirty="0" smtClean="0"/>
              <a:t>Corpora are (plural of corpus is corpora , generally online) collections of text and speech</a:t>
            </a:r>
          </a:p>
          <a:p>
            <a:pPr eaLnBrk="1" hangingPunct="1"/>
            <a:r>
              <a:rPr lang="en-US" sz="2800" dirty="0" smtClean="0"/>
              <a:t>Ex:</a:t>
            </a:r>
          </a:p>
          <a:p>
            <a:pPr lvl="1" eaLnBrk="1" hangingPunct="1"/>
            <a:r>
              <a:rPr lang="en-US" sz="2400" dirty="0" smtClean="0"/>
              <a:t>Brown Corpus (1M words)</a:t>
            </a:r>
          </a:p>
          <a:p>
            <a:pPr lvl="1" eaLnBrk="1" hangingPunct="1"/>
            <a:r>
              <a:rPr lang="en-US" sz="2400" dirty="0" smtClean="0"/>
              <a:t>Wall Street Journal and AP News corpora</a:t>
            </a:r>
          </a:p>
          <a:p>
            <a:pPr lvl="1" eaLnBrk="1" hangingPunct="1"/>
            <a:r>
              <a:rPr lang="en-US" sz="2400" dirty="0" smtClean="0"/>
              <a:t>ATIS, Broadcast News (speech)</a:t>
            </a:r>
          </a:p>
          <a:p>
            <a:pPr lvl="1" eaLnBrk="1" hangingPunct="1"/>
            <a:r>
              <a:rPr lang="en-US" sz="2400" dirty="0" smtClean="0"/>
              <a:t>TDT (text and speech)</a:t>
            </a:r>
          </a:p>
          <a:p>
            <a:pPr lvl="1" eaLnBrk="1" hangingPunct="1"/>
            <a:r>
              <a:rPr lang="en-US" sz="2400" dirty="0" smtClean="0"/>
              <a:t>Switchboard, Call Home (speech)</a:t>
            </a:r>
          </a:p>
          <a:p>
            <a:pPr lvl="1" eaLnBrk="1" hangingPunct="1"/>
            <a:r>
              <a:rPr lang="en-US" sz="2400" dirty="0" smtClean="0"/>
              <a:t>TRAINS, FM Radio (speech)</a:t>
            </a:r>
          </a:p>
          <a:p>
            <a:pPr eaLnBrk="1" hangingPunct="1"/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1178759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Backoff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>
                <a:solidFill>
                  <a:srgbClr val="00B0F0"/>
                </a:solidFill>
              </a:rPr>
              <a:t>Backoff </a:t>
            </a:r>
            <a:r>
              <a:rPr lang="en-US" sz="2400" i="1" dirty="0">
                <a:solidFill>
                  <a:srgbClr val="00B0F0"/>
                </a:solidFill>
              </a:rPr>
              <a:t>N</a:t>
            </a:r>
            <a:r>
              <a:rPr lang="en-US" sz="2400" dirty="0">
                <a:solidFill>
                  <a:srgbClr val="00B0F0"/>
                </a:solidFill>
              </a:rPr>
              <a:t>-gram </a:t>
            </a:r>
            <a:r>
              <a:rPr lang="en-US" sz="2400" dirty="0" smtClean="0">
                <a:solidFill>
                  <a:srgbClr val="00B0F0"/>
                </a:solidFill>
              </a:rPr>
              <a:t>modeling: </a:t>
            </a:r>
            <a:r>
              <a:rPr lang="en-US" sz="2400" dirty="0">
                <a:solidFill>
                  <a:srgbClr val="00B0F0"/>
                </a:solidFill>
              </a:rPr>
              <a:t>Katz </a:t>
            </a:r>
            <a:r>
              <a:rPr lang="en-US" sz="2400" dirty="0" err="1">
                <a:solidFill>
                  <a:srgbClr val="00B0F0"/>
                </a:solidFill>
              </a:rPr>
              <a:t>backoff</a:t>
            </a:r>
            <a:r>
              <a:rPr lang="en-US" sz="2400" dirty="0">
                <a:solidFill>
                  <a:srgbClr val="00B0F0"/>
                </a:solidFill>
              </a:rPr>
              <a:t> </a:t>
            </a:r>
          </a:p>
          <a:p>
            <a:r>
              <a:rPr lang="en-US" sz="2400" dirty="0" smtClean="0"/>
              <a:t>introduced </a:t>
            </a:r>
            <a:r>
              <a:rPr lang="en-US" sz="2400" dirty="0"/>
              <a:t>by Katz (1987), hence </a:t>
            </a:r>
            <a:r>
              <a:rPr lang="en-US" sz="2400" dirty="0" err="1" smtClean="0"/>
              <a:t>backoff</a:t>
            </a:r>
            <a:r>
              <a:rPr lang="en-US" sz="2400" dirty="0" smtClean="0"/>
              <a:t> </a:t>
            </a:r>
            <a:r>
              <a:rPr lang="en-US" sz="2400" dirty="0"/>
              <a:t>with discounting is also </a:t>
            </a:r>
            <a:r>
              <a:rPr lang="en-US" sz="2400" dirty="0" smtClean="0"/>
              <a:t>called Katz </a:t>
            </a:r>
            <a:r>
              <a:rPr lang="en-US" sz="2400" dirty="0" err="1" smtClean="0"/>
              <a:t>backoff</a:t>
            </a:r>
            <a:r>
              <a:rPr lang="en-US" sz="2400" dirty="0" smtClean="0"/>
              <a:t> </a:t>
            </a:r>
          </a:p>
          <a:p>
            <a:r>
              <a:rPr lang="en-US" sz="2400" dirty="0" smtClean="0"/>
              <a:t>In </a:t>
            </a:r>
            <a:r>
              <a:rPr lang="en-US" sz="2400" dirty="0"/>
              <a:t>a Katz </a:t>
            </a:r>
            <a:r>
              <a:rPr lang="en-US" sz="2400" dirty="0" err="1"/>
              <a:t>backoff</a:t>
            </a:r>
            <a:r>
              <a:rPr lang="en-US" sz="2400" dirty="0"/>
              <a:t> </a:t>
            </a:r>
            <a:r>
              <a:rPr lang="en-US" sz="2400" i="1" dirty="0" smtClean="0"/>
              <a:t>N</a:t>
            </a:r>
            <a:r>
              <a:rPr lang="en-US" sz="2400" dirty="0" smtClean="0"/>
              <a:t>-gram model</a:t>
            </a:r>
            <a:r>
              <a:rPr lang="en-US" sz="2400" dirty="0"/>
              <a:t>, if the </a:t>
            </a:r>
            <a:r>
              <a:rPr lang="en-US" sz="2400" i="1" dirty="0" smtClean="0"/>
              <a:t>N</a:t>
            </a:r>
            <a:r>
              <a:rPr lang="en-US" sz="2400" dirty="0" smtClean="0"/>
              <a:t>-gram we </a:t>
            </a:r>
            <a:r>
              <a:rPr lang="en-US" sz="2400" dirty="0"/>
              <a:t>need has zero </a:t>
            </a:r>
            <a:r>
              <a:rPr lang="en-US" sz="2400" dirty="0" smtClean="0"/>
              <a:t>counts</a:t>
            </a:r>
            <a:endParaRPr lang="en-US" sz="2400" dirty="0"/>
          </a:p>
          <a:p>
            <a:pPr lvl="1"/>
            <a:r>
              <a:rPr lang="en-US" sz="2000" dirty="0" smtClean="0"/>
              <a:t>approximate </a:t>
            </a:r>
            <a:r>
              <a:rPr lang="en-US" sz="2000" dirty="0"/>
              <a:t>it by backing off to the (</a:t>
            </a:r>
            <a:r>
              <a:rPr lang="en-US" sz="2000" i="1" dirty="0"/>
              <a:t>N</a:t>
            </a:r>
            <a:r>
              <a:rPr lang="en-US" sz="2000" dirty="0"/>
              <a:t>-1)-</a:t>
            </a:r>
            <a:r>
              <a:rPr lang="en-US" sz="2000" dirty="0" smtClean="0"/>
              <a:t>gram</a:t>
            </a:r>
          </a:p>
          <a:p>
            <a:pPr lvl="1"/>
            <a:r>
              <a:rPr lang="en-US" sz="2000" dirty="0" smtClean="0"/>
              <a:t>continue </a:t>
            </a:r>
            <a:r>
              <a:rPr lang="en-US" sz="2000" dirty="0"/>
              <a:t>backing off until </a:t>
            </a:r>
            <a:r>
              <a:rPr lang="en-US" sz="2000" dirty="0" smtClean="0"/>
              <a:t>we reach </a:t>
            </a:r>
            <a:r>
              <a:rPr lang="en-US" sz="2000" dirty="0"/>
              <a:t>a history that has some </a:t>
            </a:r>
            <a:r>
              <a:rPr lang="en-US" sz="2000" dirty="0" smtClean="0"/>
              <a:t>counts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908514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Backoff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>
                <a:solidFill>
                  <a:srgbClr val="00B0F0"/>
                </a:solidFill>
              </a:rPr>
              <a:t>Backoff </a:t>
            </a:r>
            <a:r>
              <a:rPr lang="en-US" sz="2400" i="1" dirty="0">
                <a:solidFill>
                  <a:srgbClr val="00B0F0"/>
                </a:solidFill>
              </a:rPr>
              <a:t>N</a:t>
            </a:r>
            <a:r>
              <a:rPr lang="en-US" sz="2400" dirty="0">
                <a:solidFill>
                  <a:srgbClr val="00B0F0"/>
                </a:solidFill>
              </a:rPr>
              <a:t>-gram </a:t>
            </a:r>
            <a:r>
              <a:rPr lang="en-US" sz="2400" dirty="0" smtClean="0">
                <a:solidFill>
                  <a:srgbClr val="00B0F0"/>
                </a:solidFill>
              </a:rPr>
              <a:t>modeling: </a:t>
            </a:r>
            <a:r>
              <a:rPr lang="en-US" sz="2400" dirty="0">
                <a:solidFill>
                  <a:srgbClr val="00B0F0"/>
                </a:solidFill>
              </a:rPr>
              <a:t>Katz </a:t>
            </a:r>
            <a:r>
              <a:rPr lang="en-US" sz="2400" dirty="0" err="1">
                <a:solidFill>
                  <a:srgbClr val="00B0F0"/>
                </a:solidFill>
              </a:rPr>
              <a:t>backoff</a:t>
            </a:r>
            <a:r>
              <a:rPr lang="en-US" sz="2400" dirty="0">
                <a:solidFill>
                  <a:srgbClr val="00B0F0"/>
                </a:solidFill>
              </a:rPr>
              <a:t>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2590799"/>
            <a:ext cx="7975779" cy="3886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722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Training and Test data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467836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The n gram model is good example </a:t>
            </a:r>
            <a:r>
              <a:rPr lang="en-US" sz="2400" dirty="0"/>
              <a:t>of the </a:t>
            </a:r>
            <a:r>
              <a:rPr lang="en-US" sz="2400" dirty="0" smtClean="0"/>
              <a:t>statistical model in speech </a:t>
            </a:r>
            <a:r>
              <a:rPr lang="en-US" sz="2400" dirty="0"/>
              <a:t>and language </a:t>
            </a:r>
            <a:r>
              <a:rPr lang="en-US" sz="2400" dirty="0" smtClean="0"/>
              <a:t>processing </a:t>
            </a:r>
          </a:p>
          <a:p>
            <a:pPr lvl="1"/>
            <a:r>
              <a:rPr lang="en-US" sz="2000" dirty="0" smtClean="0"/>
              <a:t>The </a:t>
            </a:r>
            <a:r>
              <a:rPr lang="en-US" sz="2000" dirty="0"/>
              <a:t>probabilities of an </a:t>
            </a:r>
            <a:r>
              <a:rPr lang="en-US" sz="2000" i="1" dirty="0" smtClean="0"/>
              <a:t>N</a:t>
            </a:r>
            <a:r>
              <a:rPr lang="en-US" sz="2000" dirty="0" smtClean="0"/>
              <a:t>-gram model </a:t>
            </a:r>
            <a:r>
              <a:rPr lang="en-US" sz="2000" dirty="0"/>
              <a:t>come from the corpus it is trained </a:t>
            </a:r>
            <a:r>
              <a:rPr lang="en-US" sz="2000" dirty="0" smtClean="0"/>
              <a:t>on</a:t>
            </a:r>
          </a:p>
          <a:p>
            <a:pPr lvl="1"/>
            <a:r>
              <a:rPr lang="en-US" sz="2000" dirty="0" smtClean="0"/>
              <a:t>The </a:t>
            </a:r>
            <a:r>
              <a:rPr lang="en-US" sz="2000" dirty="0"/>
              <a:t>parameters of a </a:t>
            </a:r>
            <a:r>
              <a:rPr lang="en-US" sz="2000" dirty="0" smtClean="0"/>
              <a:t>statistical model </a:t>
            </a:r>
            <a:r>
              <a:rPr lang="en-US" sz="2000" dirty="0"/>
              <a:t>are trained on some set of </a:t>
            </a:r>
            <a:r>
              <a:rPr lang="en-US" sz="2000" dirty="0" smtClean="0"/>
              <a:t>data</a:t>
            </a:r>
          </a:p>
          <a:p>
            <a:pPr lvl="1"/>
            <a:r>
              <a:rPr lang="en-US" sz="2000" dirty="0" smtClean="0"/>
              <a:t>It can be applied to new data in </a:t>
            </a:r>
            <a:r>
              <a:rPr lang="en-US" sz="2000" dirty="0"/>
              <a:t>some task (such as speech recognition) </a:t>
            </a:r>
            <a:r>
              <a:rPr lang="en-US" sz="2000" dirty="0" smtClean="0"/>
              <a:t>see to how </a:t>
            </a:r>
            <a:r>
              <a:rPr lang="en-US" sz="2000" dirty="0"/>
              <a:t>well they </a:t>
            </a:r>
            <a:r>
              <a:rPr lang="en-US" sz="2000" dirty="0" smtClean="0"/>
              <a:t>work </a:t>
            </a:r>
          </a:p>
          <a:p>
            <a:pPr lvl="1"/>
            <a:r>
              <a:rPr lang="en-US" sz="2000" dirty="0" smtClean="0"/>
              <a:t>new </a:t>
            </a:r>
            <a:r>
              <a:rPr lang="en-US" sz="2000" dirty="0"/>
              <a:t>data or task </a:t>
            </a:r>
            <a:r>
              <a:rPr lang="en-US" sz="2000" dirty="0" smtClean="0"/>
              <a:t>will not be </a:t>
            </a:r>
            <a:r>
              <a:rPr lang="en-US" sz="2000" dirty="0"/>
              <a:t>the exact same data </a:t>
            </a:r>
            <a:r>
              <a:rPr lang="en-US" sz="2000" dirty="0" smtClean="0"/>
              <a:t>trained on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880990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Training and Test data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>
                <a:solidFill>
                  <a:srgbClr val="00B0F0"/>
                </a:solidFill>
              </a:rPr>
              <a:t>Training </a:t>
            </a:r>
            <a:r>
              <a:rPr lang="en-US" sz="2400" dirty="0">
                <a:solidFill>
                  <a:srgbClr val="00B0F0"/>
                </a:solidFill>
              </a:rPr>
              <a:t>set and </a:t>
            </a:r>
            <a:r>
              <a:rPr lang="en-US" sz="2400" dirty="0" smtClean="0">
                <a:solidFill>
                  <a:srgbClr val="00B0F0"/>
                </a:solidFill>
              </a:rPr>
              <a:t>test </a:t>
            </a:r>
            <a:r>
              <a:rPr lang="en-US" sz="2400" dirty="0">
                <a:solidFill>
                  <a:srgbClr val="00B0F0"/>
                </a:solidFill>
              </a:rPr>
              <a:t>set </a:t>
            </a:r>
            <a:r>
              <a:rPr lang="en-US" sz="2400" dirty="0" smtClean="0">
                <a:solidFill>
                  <a:srgbClr val="00B0F0"/>
                </a:solidFill>
              </a:rPr>
              <a:t>(training corpus </a:t>
            </a:r>
            <a:r>
              <a:rPr lang="en-US" sz="2400" dirty="0">
                <a:solidFill>
                  <a:srgbClr val="00B0F0"/>
                </a:solidFill>
              </a:rPr>
              <a:t>and a test corpus</a:t>
            </a:r>
            <a:r>
              <a:rPr lang="en-US" sz="2400" dirty="0" smtClean="0">
                <a:solidFill>
                  <a:srgbClr val="00B0F0"/>
                </a:solidFill>
              </a:rPr>
              <a:t>)</a:t>
            </a:r>
          </a:p>
          <a:p>
            <a:r>
              <a:rPr lang="en-US" sz="2400" dirty="0" smtClean="0"/>
              <a:t>Formal idea:</a:t>
            </a:r>
          </a:p>
          <a:p>
            <a:r>
              <a:rPr lang="en-US" sz="2400" dirty="0" smtClean="0"/>
              <a:t>training </a:t>
            </a:r>
            <a:r>
              <a:rPr lang="en-US" sz="2400" dirty="0"/>
              <a:t>on some data, and testing on some </a:t>
            </a:r>
            <a:r>
              <a:rPr lang="en-US" sz="2400" dirty="0" smtClean="0"/>
              <a:t>other data </a:t>
            </a:r>
          </a:p>
          <a:p>
            <a:r>
              <a:rPr lang="en-US" sz="2400" dirty="0" smtClean="0"/>
              <a:t>Call two </a:t>
            </a:r>
            <a:r>
              <a:rPr lang="en-US" sz="2400" dirty="0"/>
              <a:t>data sets as a training set and a test set (or a training</a:t>
            </a:r>
          </a:p>
          <a:p>
            <a:r>
              <a:rPr lang="en-US" sz="2400" dirty="0" smtClean="0"/>
              <a:t>corpus </a:t>
            </a:r>
            <a:r>
              <a:rPr lang="en-US" sz="2400" dirty="0"/>
              <a:t>and a test corpus</a:t>
            </a:r>
            <a:r>
              <a:rPr lang="en-US" sz="2400" dirty="0" smtClean="0"/>
              <a:t>)</a:t>
            </a:r>
          </a:p>
          <a:p>
            <a:r>
              <a:rPr lang="en-US" sz="2400" dirty="0" smtClean="0"/>
              <a:t>using </a:t>
            </a:r>
            <a:r>
              <a:rPr lang="en-US" sz="2400" dirty="0"/>
              <a:t>a statistical model of language </a:t>
            </a:r>
            <a:r>
              <a:rPr lang="en-US" sz="2400" dirty="0" smtClean="0"/>
              <a:t>given some </a:t>
            </a:r>
            <a:r>
              <a:rPr lang="en-US" sz="2400" dirty="0"/>
              <a:t>corpus of relevant </a:t>
            </a:r>
            <a:r>
              <a:rPr lang="en-US" sz="2400" dirty="0" smtClean="0"/>
              <a:t>data</a:t>
            </a:r>
          </a:p>
          <a:p>
            <a:pPr lvl="1"/>
            <a:r>
              <a:rPr lang="en-US" sz="2000" dirty="0" smtClean="0"/>
              <a:t>start </a:t>
            </a:r>
            <a:r>
              <a:rPr lang="en-US" sz="2000" dirty="0"/>
              <a:t>by dividing the data into training and test </a:t>
            </a:r>
            <a:r>
              <a:rPr lang="en-US" sz="2000" dirty="0" smtClean="0"/>
              <a:t>sets</a:t>
            </a:r>
          </a:p>
          <a:p>
            <a:pPr lvl="1"/>
            <a:r>
              <a:rPr lang="en-US" sz="1900" dirty="0" smtClean="0"/>
              <a:t>train </a:t>
            </a:r>
            <a:r>
              <a:rPr lang="en-US" sz="1900" dirty="0"/>
              <a:t>the statistical parameters of the model on the training </a:t>
            </a:r>
            <a:r>
              <a:rPr lang="en-US" sz="1900" dirty="0" smtClean="0"/>
              <a:t>set</a:t>
            </a:r>
          </a:p>
          <a:p>
            <a:pPr lvl="1"/>
            <a:r>
              <a:rPr lang="en-US" sz="1900" dirty="0" smtClean="0"/>
              <a:t>use this trained </a:t>
            </a:r>
            <a:r>
              <a:rPr lang="en-US" sz="1900" dirty="0"/>
              <a:t>model to compute probabilities on the test </a:t>
            </a:r>
            <a:r>
              <a:rPr lang="en-US" sz="1900" dirty="0" smtClean="0"/>
              <a:t>set</a:t>
            </a:r>
            <a:endParaRPr lang="en-US" sz="1900" dirty="0"/>
          </a:p>
        </p:txBody>
      </p:sp>
    </p:spTree>
    <p:extLst>
      <p:ext uri="{BB962C8B-B14F-4D97-AF65-F5344CB8AC3E}">
        <p14:creationId xmlns:p14="http://schemas.microsoft.com/office/powerpoint/2010/main" val="750379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>
            <a:normAutofit/>
          </a:bodyPr>
          <a:lstStyle/>
          <a:p>
            <a:r>
              <a:rPr lang="en-US" sz="3200" dirty="0" smtClean="0"/>
              <a:t>Training and Test data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5257800"/>
          </a:xfrm>
        </p:spPr>
        <p:txBody>
          <a:bodyPr>
            <a:normAutofit fontScale="92500" lnSpcReduction="20000"/>
          </a:bodyPr>
          <a:lstStyle/>
          <a:p>
            <a:r>
              <a:rPr lang="en-US" sz="2400" dirty="0" smtClean="0">
                <a:solidFill>
                  <a:srgbClr val="00B0F0"/>
                </a:solidFill>
              </a:rPr>
              <a:t>Training-and-testing </a:t>
            </a:r>
            <a:r>
              <a:rPr lang="en-US" sz="2400" dirty="0">
                <a:solidFill>
                  <a:srgbClr val="00B0F0"/>
                </a:solidFill>
              </a:rPr>
              <a:t>paradigm can also be used to </a:t>
            </a:r>
            <a:r>
              <a:rPr lang="en-US" sz="2400" b="1" dirty="0">
                <a:solidFill>
                  <a:srgbClr val="00B0F0"/>
                </a:solidFill>
              </a:rPr>
              <a:t>evaluate </a:t>
            </a:r>
            <a:r>
              <a:rPr lang="en-US" sz="2400" dirty="0" smtClean="0">
                <a:solidFill>
                  <a:srgbClr val="00B0F0"/>
                </a:solidFill>
              </a:rPr>
              <a:t>different </a:t>
            </a:r>
            <a:r>
              <a:rPr lang="en-US" sz="2400" i="1" dirty="0" smtClean="0">
                <a:solidFill>
                  <a:srgbClr val="00B0F0"/>
                </a:solidFill>
              </a:rPr>
              <a:t>N</a:t>
            </a:r>
            <a:r>
              <a:rPr lang="en-US" sz="2400" dirty="0" smtClean="0">
                <a:solidFill>
                  <a:srgbClr val="00B0F0"/>
                </a:solidFill>
              </a:rPr>
              <a:t>-gram models</a:t>
            </a:r>
            <a:endParaRPr lang="en-US" sz="2400" dirty="0">
              <a:solidFill>
                <a:srgbClr val="00B0F0"/>
              </a:solidFill>
            </a:endParaRPr>
          </a:p>
          <a:p>
            <a:r>
              <a:rPr lang="en-US" sz="2400" dirty="0" smtClean="0"/>
              <a:t> </a:t>
            </a:r>
            <a:r>
              <a:rPr lang="en-US" sz="2400" dirty="0"/>
              <a:t>Suppose we want to compare different language models </a:t>
            </a:r>
            <a:endParaRPr lang="en-US" sz="2400" dirty="0" smtClean="0"/>
          </a:p>
          <a:p>
            <a:pPr lvl="1"/>
            <a:r>
              <a:rPr lang="en-US" sz="2000" dirty="0" smtClean="0"/>
              <a:t>either based </a:t>
            </a:r>
            <a:r>
              <a:rPr lang="en-US" sz="2000" dirty="0"/>
              <a:t>on </a:t>
            </a:r>
            <a:r>
              <a:rPr lang="en-US" sz="2000" i="1" dirty="0"/>
              <a:t>N</a:t>
            </a:r>
            <a:r>
              <a:rPr lang="en-US" sz="2000" dirty="0"/>
              <a:t>-grams of different orders </a:t>
            </a:r>
            <a:r>
              <a:rPr lang="en-US" sz="2000" i="1" dirty="0" smtClean="0"/>
              <a:t>N</a:t>
            </a:r>
            <a:endParaRPr lang="en-US" sz="2000" dirty="0" smtClean="0"/>
          </a:p>
          <a:p>
            <a:pPr lvl="1"/>
            <a:r>
              <a:rPr lang="en-US" sz="2000" dirty="0" smtClean="0"/>
              <a:t> </a:t>
            </a:r>
            <a:r>
              <a:rPr lang="en-US" sz="2000" dirty="0"/>
              <a:t>or using the different </a:t>
            </a:r>
            <a:r>
              <a:rPr lang="en-US" sz="2000" b="1" dirty="0"/>
              <a:t>smoothing </a:t>
            </a:r>
            <a:r>
              <a:rPr lang="en-US" sz="2000" dirty="0" smtClean="0"/>
              <a:t>algorithms</a:t>
            </a:r>
            <a:endParaRPr lang="en-US" sz="2000" dirty="0"/>
          </a:p>
          <a:p>
            <a:pPr lvl="1"/>
            <a:endParaRPr lang="en-US" sz="2000" dirty="0" smtClean="0"/>
          </a:p>
          <a:p>
            <a:r>
              <a:rPr lang="en-US" sz="2400" dirty="0" smtClean="0"/>
              <a:t>We </a:t>
            </a:r>
            <a:r>
              <a:rPr lang="en-US" sz="2400" dirty="0"/>
              <a:t>can do this by taking a corpus and dividing it </a:t>
            </a:r>
            <a:r>
              <a:rPr lang="en-US" sz="2400" dirty="0" smtClean="0"/>
              <a:t>into a </a:t>
            </a:r>
            <a:r>
              <a:rPr lang="en-US" sz="2400" dirty="0"/>
              <a:t>training set and a test set. </a:t>
            </a:r>
            <a:endParaRPr lang="en-US" sz="2400" dirty="0" smtClean="0"/>
          </a:p>
          <a:p>
            <a:r>
              <a:rPr lang="en-US" sz="2400" dirty="0" smtClean="0"/>
              <a:t>Then train </a:t>
            </a:r>
            <a:r>
              <a:rPr lang="en-US" sz="2400" dirty="0"/>
              <a:t>the two different </a:t>
            </a:r>
            <a:r>
              <a:rPr lang="en-US" sz="2400" i="1" dirty="0"/>
              <a:t>N</a:t>
            </a:r>
            <a:r>
              <a:rPr lang="en-US" sz="2400" dirty="0"/>
              <a:t>-gram models on </a:t>
            </a:r>
            <a:r>
              <a:rPr lang="en-US" sz="2400" dirty="0" smtClean="0"/>
              <a:t>the training </a:t>
            </a:r>
            <a:r>
              <a:rPr lang="en-US" sz="2400" dirty="0"/>
              <a:t>set and see which one better models the test set. </a:t>
            </a:r>
            <a:endParaRPr lang="en-US" sz="2400" dirty="0" smtClean="0"/>
          </a:p>
          <a:p>
            <a:r>
              <a:rPr lang="en-US" sz="2400" dirty="0" smtClean="0"/>
              <a:t>How to “</a:t>
            </a:r>
            <a:r>
              <a:rPr lang="en-US" sz="2400" dirty="0"/>
              <a:t>model the test set”? </a:t>
            </a:r>
            <a:endParaRPr lang="en-US" sz="2400" dirty="0" smtClean="0"/>
          </a:p>
          <a:p>
            <a:r>
              <a:rPr lang="en-US" sz="2400" b="1" dirty="0" smtClean="0"/>
              <a:t>Perplexity </a:t>
            </a:r>
            <a:r>
              <a:rPr lang="en-US" sz="2400" dirty="0" smtClean="0"/>
              <a:t>: metric </a:t>
            </a:r>
            <a:r>
              <a:rPr lang="en-US" sz="2400" dirty="0"/>
              <a:t>for how well a given statistical </a:t>
            </a:r>
            <a:r>
              <a:rPr lang="en-US" sz="2400" dirty="0" smtClean="0"/>
              <a:t>model matches </a:t>
            </a:r>
            <a:r>
              <a:rPr lang="en-US" sz="2400" dirty="0"/>
              <a:t>a test </a:t>
            </a:r>
            <a:r>
              <a:rPr lang="en-US" sz="2400" dirty="0" smtClean="0"/>
              <a:t>corpus </a:t>
            </a:r>
          </a:p>
          <a:p>
            <a:r>
              <a:rPr lang="en-US" sz="2400" dirty="0" smtClean="0"/>
              <a:t>is </a:t>
            </a:r>
            <a:r>
              <a:rPr lang="en-US" sz="2400" dirty="0"/>
              <a:t>based </a:t>
            </a:r>
            <a:r>
              <a:rPr lang="en-US" sz="2400" dirty="0" smtClean="0"/>
              <a:t>on computing </a:t>
            </a:r>
            <a:r>
              <a:rPr lang="en-US" sz="2400" dirty="0"/>
              <a:t>the probability of each sentence in the test </a:t>
            </a:r>
            <a:r>
              <a:rPr lang="en-US" sz="2400" dirty="0" smtClean="0"/>
              <a:t>set</a:t>
            </a:r>
          </a:p>
          <a:p>
            <a:r>
              <a:rPr lang="en-US" sz="2400" dirty="0" smtClean="0"/>
              <a:t>intuitively</a:t>
            </a:r>
            <a:r>
              <a:rPr lang="en-US" sz="2400" dirty="0"/>
              <a:t>, whichever </a:t>
            </a:r>
            <a:r>
              <a:rPr lang="en-US" sz="2400" dirty="0" smtClean="0"/>
              <a:t>model assigns </a:t>
            </a:r>
            <a:r>
              <a:rPr lang="en-US" sz="2400" dirty="0"/>
              <a:t>a higher probability to the test set (hence more accurately predicts the test set</a:t>
            </a:r>
            <a:r>
              <a:rPr lang="en-US" sz="2400" dirty="0" smtClean="0"/>
              <a:t>) is </a:t>
            </a:r>
            <a:r>
              <a:rPr lang="en-US" sz="2400" dirty="0"/>
              <a:t>a better </a:t>
            </a:r>
            <a:r>
              <a:rPr lang="en-US" sz="2400" dirty="0" smtClean="0"/>
              <a:t>model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32955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>
            <a:normAutofit/>
          </a:bodyPr>
          <a:lstStyle/>
          <a:p>
            <a:r>
              <a:rPr lang="en-US" sz="3200" dirty="0" smtClean="0"/>
              <a:t>Training and Test data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4800600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 smtClean="0">
                <a:solidFill>
                  <a:srgbClr val="00B0F0"/>
                </a:solidFill>
              </a:rPr>
              <a:t>Training-and-testing </a:t>
            </a:r>
            <a:r>
              <a:rPr lang="en-US" sz="2400" dirty="0">
                <a:solidFill>
                  <a:srgbClr val="00B0F0"/>
                </a:solidFill>
              </a:rPr>
              <a:t>paradigm can also be used to </a:t>
            </a:r>
            <a:r>
              <a:rPr lang="en-US" sz="2400" b="1" dirty="0">
                <a:solidFill>
                  <a:srgbClr val="00B0F0"/>
                </a:solidFill>
              </a:rPr>
              <a:t>evaluate </a:t>
            </a:r>
            <a:r>
              <a:rPr lang="en-US" sz="2400" dirty="0" smtClean="0">
                <a:solidFill>
                  <a:srgbClr val="00B0F0"/>
                </a:solidFill>
              </a:rPr>
              <a:t>different </a:t>
            </a:r>
            <a:r>
              <a:rPr lang="en-US" sz="2400" i="1" dirty="0" smtClean="0">
                <a:solidFill>
                  <a:srgbClr val="00B0F0"/>
                </a:solidFill>
              </a:rPr>
              <a:t>N</a:t>
            </a:r>
            <a:r>
              <a:rPr lang="en-US" sz="2400" dirty="0" smtClean="0">
                <a:solidFill>
                  <a:srgbClr val="00B0F0"/>
                </a:solidFill>
              </a:rPr>
              <a:t>-gram models</a:t>
            </a:r>
          </a:p>
          <a:p>
            <a:r>
              <a:rPr lang="en-US" sz="2400" dirty="0"/>
              <a:t>Since our evaluation metric is based on test set </a:t>
            </a:r>
            <a:r>
              <a:rPr lang="en-US" sz="2400" dirty="0" smtClean="0"/>
              <a:t>probability</a:t>
            </a:r>
          </a:p>
          <a:p>
            <a:r>
              <a:rPr lang="en-US" sz="2400" dirty="0" smtClean="0"/>
              <a:t>It Is </a:t>
            </a:r>
            <a:r>
              <a:rPr lang="en-US" sz="2400" dirty="0"/>
              <a:t>important not to </a:t>
            </a:r>
            <a:r>
              <a:rPr lang="en-US" sz="2400" dirty="0" smtClean="0"/>
              <a:t>let the </a:t>
            </a:r>
            <a:r>
              <a:rPr lang="en-US" sz="2400" dirty="0"/>
              <a:t>test sentences into the training </a:t>
            </a:r>
            <a:r>
              <a:rPr lang="en-US" sz="2400" dirty="0" smtClean="0"/>
              <a:t>set</a:t>
            </a:r>
          </a:p>
          <a:p>
            <a:r>
              <a:rPr lang="en-US" sz="2400" dirty="0" smtClean="0"/>
              <a:t>Suppose </a:t>
            </a:r>
            <a:r>
              <a:rPr lang="en-US" sz="2400" dirty="0"/>
              <a:t>we are trying to compute the </a:t>
            </a:r>
            <a:r>
              <a:rPr lang="en-US" sz="2400" dirty="0" smtClean="0"/>
              <a:t>probability of </a:t>
            </a:r>
            <a:r>
              <a:rPr lang="en-US" sz="2400" dirty="0"/>
              <a:t>a </a:t>
            </a:r>
            <a:r>
              <a:rPr lang="en-US" sz="2400" dirty="0" smtClean="0"/>
              <a:t>“</a:t>
            </a:r>
            <a:r>
              <a:rPr lang="en-US" sz="2400" dirty="0"/>
              <a:t>test” sentence</a:t>
            </a:r>
            <a:r>
              <a:rPr lang="en-US" sz="2400" dirty="0" smtClean="0"/>
              <a:t>.</a:t>
            </a:r>
          </a:p>
          <a:p>
            <a:r>
              <a:rPr lang="en-US" sz="2400" dirty="0" smtClean="0"/>
              <a:t>If </a:t>
            </a:r>
            <a:r>
              <a:rPr lang="en-US" sz="2400" dirty="0"/>
              <a:t>our test sentence is part of the training corpus, </a:t>
            </a:r>
            <a:endParaRPr lang="en-US" sz="2400" dirty="0" smtClean="0"/>
          </a:p>
          <a:p>
            <a:r>
              <a:rPr lang="en-US" sz="2400" dirty="0" smtClean="0"/>
              <a:t>We will mistakenly </a:t>
            </a:r>
            <a:r>
              <a:rPr lang="en-US" sz="2400" dirty="0"/>
              <a:t>assign it an artificially high probability when it occurs in the test </a:t>
            </a:r>
            <a:r>
              <a:rPr lang="en-US" sz="2400" dirty="0" smtClean="0"/>
              <a:t>set</a:t>
            </a:r>
          </a:p>
          <a:p>
            <a:r>
              <a:rPr lang="en-US" sz="2400" dirty="0" smtClean="0"/>
              <a:t>We call </a:t>
            </a:r>
            <a:r>
              <a:rPr lang="en-US" sz="2400" dirty="0"/>
              <a:t>this situation </a:t>
            </a:r>
            <a:r>
              <a:rPr lang="en-US" sz="2400" b="1" dirty="0"/>
              <a:t>training on the test set</a:t>
            </a:r>
            <a:r>
              <a:rPr lang="en-US" sz="2400" dirty="0"/>
              <a:t>. </a:t>
            </a:r>
            <a:endParaRPr lang="en-US" sz="2400" dirty="0" smtClean="0"/>
          </a:p>
          <a:p>
            <a:r>
              <a:rPr lang="en-US" sz="2400" dirty="0" smtClean="0"/>
              <a:t>Training </a:t>
            </a:r>
            <a:r>
              <a:rPr lang="en-US" sz="2400" dirty="0"/>
              <a:t>on the test set introduces a bias </a:t>
            </a:r>
            <a:r>
              <a:rPr lang="en-US" sz="2400" dirty="0" smtClean="0"/>
              <a:t>that makes </a:t>
            </a:r>
            <a:r>
              <a:rPr lang="en-US" sz="2400" dirty="0"/>
              <a:t>the probabilities all look too high and causes huge inaccuracies in </a:t>
            </a:r>
            <a:r>
              <a:rPr lang="en-US" sz="2400" dirty="0" smtClean="0"/>
              <a:t>perplexity</a:t>
            </a:r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06134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>
            <a:normAutofit/>
          </a:bodyPr>
          <a:lstStyle/>
          <a:p>
            <a:r>
              <a:rPr lang="en-US" sz="3200" dirty="0" smtClean="0"/>
              <a:t>Training and Test data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5105400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 smtClean="0">
                <a:solidFill>
                  <a:srgbClr val="00B0F0"/>
                </a:solidFill>
              </a:rPr>
              <a:t>other </a:t>
            </a:r>
            <a:r>
              <a:rPr lang="en-US" sz="2400" dirty="0">
                <a:solidFill>
                  <a:srgbClr val="00B0F0"/>
                </a:solidFill>
              </a:rPr>
              <a:t>divisions of </a:t>
            </a:r>
            <a:r>
              <a:rPr lang="en-US" sz="2400" dirty="0" smtClean="0">
                <a:solidFill>
                  <a:srgbClr val="00B0F0"/>
                </a:solidFill>
              </a:rPr>
              <a:t>data: </a:t>
            </a:r>
            <a:endParaRPr lang="en-US" sz="2400" dirty="0">
              <a:solidFill>
                <a:srgbClr val="00B0F0"/>
              </a:solidFill>
            </a:endParaRPr>
          </a:p>
          <a:p>
            <a:r>
              <a:rPr lang="en-US" sz="2400" dirty="0"/>
              <a:t>we need an extra source of data to augment the training </a:t>
            </a:r>
            <a:r>
              <a:rPr lang="en-US" sz="2400" dirty="0" smtClean="0"/>
              <a:t>set </a:t>
            </a:r>
          </a:p>
          <a:p>
            <a:r>
              <a:rPr lang="en-US" sz="2400" dirty="0" smtClean="0"/>
              <a:t>Such </a:t>
            </a:r>
            <a:r>
              <a:rPr lang="en-US" sz="2400" dirty="0"/>
              <a:t>extra data </a:t>
            </a:r>
            <a:r>
              <a:rPr lang="en-US" sz="2400" dirty="0" smtClean="0"/>
              <a:t>is called </a:t>
            </a:r>
            <a:r>
              <a:rPr lang="en-US" sz="2400" dirty="0"/>
              <a:t>a </a:t>
            </a:r>
            <a:r>
              <a:rPr lang="en-US" sz="2400" b="1" dirty="0"/>
              <a:t>held-out </a:t>
            </a:r>
            <a:r>
              <a:rPr lang="en-US" sz="2400" dirty="0" smtClean="0"/>
              <a:t>set</a:t>
            </a:r>
          </a:p>
          <a:p>
            <a:r>
              <a:rPr lang="en-US" sz="2400" dirty="0" smtClean="0"/>
              <a:t>because </a:t>
            </a:r>
            <a:r>
              <a:rPr lang="en-US" sz="2400" dirty="0"/>
              <a:t>we hold it out from our training set when we train </a:t>
            </a:r>
            <a:r>
              <a:rPr lang="en-US" sz="2400" dirty="0" smtClean="0"/>
              <a:t>our </a:t>
            </a:r>
            <a:r>
              <a:rPr lang="en-US" sz="2400" i="1" dirty="0" smtClean="0"/>
              <a:t>N</a:t>
            </a:r>
            <a:r>
              <a:rPr lang="en-US" sz="2400" dirty="0" smtClean="0"/>
              <a:t>-gram </a:t>
            </a:r>
            <a:r>
              <a:rPr lang="en-US" sz="2400" dirty="0"/>
              <a:t>counts. </a:t>
            </a:r>
            <a:endParaRPr lang="en-US" sz="2400" dirty="0" smtClean="0"/>
          </a:p>
          <a:p>
            <a:r>
              <a:rPr lang="en-US" sz="2400" dirty="0" smtClean="0"/>
              <a:t>The </a:t>
            </a:r>
            <a:r>
              <a:rPr lang="en-US" sz="2400" dirty="0"/>
              <a:t>held-out corpus is then used to set some other </a:t>
            </a:r>
            <a:r>
              <a:rPr lang="en-US" sz="2400" dirty="0" smtClean="0"/>
              <a:t>parameters</a:t>
            </a:r>
          </a:p>
          <a:p>
            <a:r>
              <a:rPr lang="en-US" sz="2400" dirty="0" smtClean="0"/>
              <a:t>Ex : we can use held-out </a:t>
            </a:r>
            <a:r>
              <a:rPr lang="en-US" sz="2400" dirty="0"/>
              <a:t>data to set interpolation weights in </a:t>
            </a:r>
            <a:r>
              <a:rPr lang="en-US" sz="2400" b="1" dirty="0" smtClean="0"/>
              <a:t>interpolated </a:t>
            </a:r>
            <a:r>
              <a:rPr lang="en-US" sz="2400" i="1" dirty="0" smtClean="0"/>
              <a:t>N</a:t>
            </a:r>
            <a:r>
              <a:rPr lang="en-US" sz="2400" dirty="0" smtClean="0"/>
              <a:t>-gram </a:t>
            </a:r>
            <a:r>
              <a:rPr lang="en-US" sz="2400" dirty="0"/>
              <a:t>models </a:t>
            </a:r>
            <a:endParaRPr lang="en-US" sz="2400" dirty="0" smtClean="0"/>
          </a:p>
          <a:p>
            <a:r>
              <a:rPr lang="en-US" sz="2400" dirty="0" smtClean="0"/>
              <a:t>Finally</a:t>
            </a:r>
            <a:r>
              <a:rPr lang="en-US" sz="2400" dirty="0"/>
              <a:t>, </a:t>
            </a:r>
            <a:r>
              <a:rPr lang="en-US" sz="2400" dirty="0" smtClean="0"/>
              <a:t>we </a:t>
            </a:r>
            <a:r>
              <a:rPr lang="en-US" sz="2400" dirty="0"/>
              <a:t>need to have multiple test </a:t>
            </a:r>
            <a:r>
              <a:rPr lang="en-US" sz="2400" dirty="0" smtClean="0"/>
              <a:t>sets</a:t>
            </a:r>
          </a:p>
          <a:p>
            <a:r>
              <a:rPr lang="en-US" sz="2400" dirty="0" smtClean="0"/>
              <a:t>we </a:t>
            </a:r>
            <a:r>
              <a:rPr lang="en-US" sz="2400" dirty="0"/>
              <a:t>might use a particular test set so often that we implicitly tune </a:t>
            </a:r>
            <a:r>
              <a:rPr lang="en-US" sz="2400" dirty="0" smtClean="0"/>
              <a:t>to its characteristics</a:t>
            </a:r>
          </a:p>
          <a:p>
            <a:r>
              <a:rPr lang="en-US" sz="2400" dirty="0" smtClean="0"/>
              <a:t> </a:t>
            </a:r>
            <a:r>
              <a:rPr lang="en-US" sz="2400" dirty="0"/>
              <a:t>Then we </a:t>
            </a:r>
            <a:r>
              <a:rPr lang="en-US" sz="2400" dirty="0" smtClean="0"/>
              <a:t>need </a:t>
            </a:r>
            <a:r>
              <a:rPr lang="en-US" sz="2400" dirty="0"/>
              <a:t>a fresh test set which is truly unseen.</a:t>
            </a:r>
          </a:p>
          <a:p>
            <a:r>
              <a:rPr lang="en-US" sz="2400" dirty="0" smtClean="0"/>
              <a:t>In </a:t>
            </a:r>
            <a:r>
              <a:rPr lang="en-US" sz="2400" dirty="0"/>
              <a:t>such cases, we call the initial test set the </a:t>
            </a:r>
            <a:r>
              <a:rPr lang="en-US" sz="2400" b="1" dirty="0"/>
              <a:t>development </a:t>
            </a:r>
            <a:r>
              <a:rPr lang="en-US" sz="2400" dirty="0"/>
              <a:t>test set or, </a:t>
            </a:r>
            <a:r>
              <a:rPr lang="en-US" sz="2400" b="1" dirty="0" err="1"/>
              <a:t>devset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617036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>
            <a:normAutofit/>
          </a:bodyPr>
          <a:lstStyle/>
          <a:p>
            <a:r>
              <a:rPr lang="en-US" sz="3200" dirty="0" smtClean="0"/>
              <a:t>Training and Test data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5334000"/>
          </a:xfrm>
        </p:spPr>
        <p:txBody>
          <a:bodyPr>
            <a:normAutofit fontScale="70000" lnSpcReduction="20000"/>
          </a:bodyPr>
          <a:lstStyle/>
          <a:p>
            <a:r>
              <a:rPr lang="en-US" sz="4200" dirty="0" smtClean="0">
                <a:solidFill>
                  <a:srgbClr val="00B0F0"/>
                </a:solidFill>
              </a:rPr>
              <a:t>How to divide data into training, </a:t>
            </a:r>
            <a:r>
              <a:rPr lang="en-US" sz="4200" dirty="0" err="1" smtClean="0">
                <a:solidFill>
                  <a:srgbClr val="00B0F0"/>
                </a:solidFill>
              </a:rPr>
              <a:t>dev</a:t>
            </a:r>
            <a:r>
              <a:rPr lang="en-US" sz="4200" dirty="0" smtClean="0">
                <a:solidFill>
                  <a:srgbClr val="00B0F0"/>
                </a:solidFill>
              </a:rPr>
              <a:t> and </a:t>
            </a:r>
            <a:r>
              <a:rPr lang="en-US" sz="4200" dirty="0">
                <a:solidFill>
                  <a:srgbClr val="00B0F0"/>
                </a:solidFill>
              </a:rPr>
              <a:t>test sets? </a:t>
            </a:r>
            <a:endParaRPr lang="en-US" sz="4200" dirty="0" smtClean="0">
              <a:solidFill>
                <a:srgbClr val="00B0F0"/>
              </a:solidFill>
            </a:endParaRPr>
          </a:p>
          <a:p>
            <a:r>
              <a:rPr lang="en-US" sz="4200" dirty="0" smtClean="0"/>
              <a:t>There </a:t>
            </a:r>
            <a:r>
              <a:rPr lang="en-US" sz="4200" dirty="0"/>
              <a:t>is a </a:t>
            </a:r>
            <a:r>
              <a:rPr lang="en-US" sz="4200" dirty="0" smtClean="0"/>
              <a:t>tradeoff</a:t>
            </a:r>
            <a:endParaRPr lang="en-US" sz="4200" dirty="0"/>
          </a:p>
          <a:p>
            <a:pPr lvl="1"/>
            <a:r>
              <a:rPr lang="en-US" sz="3800" dirty="0"/>
              <a:t>we want our test set to be as large as possible and a small test set may be </a:t>
            </a:r>
            <a:r>
              <a:rPr lang="en-US" sz="3800" dirty="0" smtClean="0"/>
              <a:t>accidentally unrepresentative</a:t>
            </a:r>
            <a:r>
              <a:rPr lang="en-US" sz="3800" dirty="0"/>
              <a:t>. </a:t>
            </a:r>
            <a:endParaRPr lang="en-US" sz="3800" dirty="0" smtClean="0"/>
          </a:p>
          <a:p>
            <a:pPr lvl="1"/>
            <a:r>
              <a:rPr lang="en-US" sz="3800" dirty="0" smtClean="0"/>
              <a:t>we </a:t>
            </a:r>
            <a:r>
              <a:rPr lang="en-US" sz="3800" dirty="0"/>
              <a:t>want as much training data as possible. </a:t>
            </a:r>
            <a:endParaRPr lang="en-US" sz="3800" dirty="0" smtClean="0"/>
          </a:p>
          <a:p>
            <a:pPr lvl="1"/>
            <a:r>
              <a:rPr lang="en-US" sz="3800" dirty="0" smtClean="0"/>
              <a:t>At the minimum</a:t>
            </a:r>
            <a:r>
              <a:rPr lang="en-US" sz="3800" dirty="0"/>
              <a:t>, </a:t>
            </a:r>
            <a:r>
              <a:rPr lang="en-US" sz="3800" dirty="0" smtClean="0"/>
              <a:t>pick </a:t>
            </a:r>
            <a:r>
              <a:rPr lang="en-US" sz="3800" dirty="0"/>
              <a:t>the smallest test set that gives </a:t>
            </a:r>
            <a:r>
              <a:rPr lang="en-US" sz="3800" dirty="0" smtClean="0"/>
              <a:t>statistical power </a:t>
            </a:r>
            <a:r>
              <a:rPr lang="en-US" sz="3800" dirty="0"/>
              <a:t>to measure a statistically significant difference between two potential </a:t>
            </a:r>
            <a:r>
              <a:rPr lang="en-US" sz="3800" dirty="0" smtClean="0"/>
              <a:t>models</a:t>
            </a:r>
            <a:endParaRPr lang="en-US" sz="3800" dirty="0"/>
          </a:p>
          <a:p>
            <a:r>
              <a:rPr lang="en-US" sz="4200" dirty="0"/>
              <a:t>In practice, we </a:t>
            </a:r>
            <a:r>
              <a:rPr lang="en-US" sz="4200" dirty="0" smtClean="0"/>
              <a:t>divide </a:t>
            </a:r>
            <a:r>
              <a:rPr lang="en-US" sz="4200" dirty="0"/>
              <a:t>our data into 80% training, 10% development, </a:t>
            </a:r>
            <a:r>
              <a:rPr lang="en-US" sz="4200" dirty="0" smtClean="0"/>
              <a:t>and 10</a:t>
            </a:r>
            <a:r>
              <a:rPr lang="en-US" sz="4200" dirty="0"/>
              <a:t>% test. </a:t>
            </a:r>
            <a:endParaRPr lang="en-US" sz="4200" dirty="0" smtClean="0"/>
          </a:p>
        </p:txBody>
      </p:sp>
    </p:spTree>
    <p:extLst>
      <p:ext uri="{BB962C8B-B14F-4D97-AF65-F5344CB8AC3E}">
        <p14:creationId xmlns:p14="http://schemas.microsoft.com/office/powerpoint/2010/main" val="509204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>
            <a:normAutofit/>
          </a:bodyPr>
          <a:lstStyle/>
          <a:p>
            <a:r>
              <a:rPr lang="en-US" sz="3200" dirty="0" smtClean="0"/>
              <a:t>Training and Test data</a:t>
            </a:r>
            <a:endParaRPr lang="en-US" sz="32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905000"/>
            <a:ext cx="7696200" cy="320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12800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Evaluating N grams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00600"/>
          </a:xfrm>
        </p:spPr>
        <p:txBody>
          <a:bodyPr>
            <a:normAutofit/>
          </a:bodyPr>
          <a:lstStyle/>
          <a:p>
            <a:r>
              <a:rPr lang="en-US" sz="2400" dirty="0" smtClean="0">
                <a:solidFill>
                  <a:srgbClr val="00B0F0"/>
                </a:solidFill>
              </a:rPr>
              <a:t>Evaluating </a:t>
            </a:r>
            <a:r>
              <a:rPr lang="en-US" sz="2400" dirty="0">
                <a:solidFill>
                  <a:srgbClr val="00B0F0"/>
                </a:solidFill>
              </a:rPr>
              <a:t>the performance of a language </a:t>
            </a:r>
            <a:r>
              <a:rPr lang="en-US" sz="2400" dirty="0" smtClean="0">
                <a:solidFill>
                  <a:srgbClr val="00B0F0"/>
                </a:solidFill>
              </a:rPr>
              <a:t>model:</a:t>
            </a:r>
          </a:p>
          <a:p>
            <a:r>
              <a:rPr lang="en-US" sz="2400" dirty="0" smtClean="0"/>
              <a:t>The </a:t>
            </a:r>
            <a:r>
              <a:rPr lang="en-US" sz="2400" dirty="0"/>
              <a:t>best way to evaluate the performance of a language </a:t>
            </a:r>
            <a:r>
              <a:rPr lang="en-US" sz="2400" dirty="0" smtClean="0"/>
              <a:t>model</a:t>
            </a:r>
          </a:p>
          <a:p>
            <a:pPr lvl="1"/>
            <a:r>
              <a:rPr lang="en-US" sz="2000" dirty="0" smtClean="0"/>
              <a:t>embed </a:t>
            </a:r>
            <a:r>
              <a:rPr lang="en-US" sz="2000" dirty="0"/>
              <a:t>it in an application and </a:t>
            </a:r>
            <a:endParaRPr lang="en-US" sz="2000" dirty="0" smtClean="0"/>
          </a:p>
          <a:p>
            <a:pPr lvl="1"/>
            <a:r>
              <a:rPr lang="en-US" sz="2000" dirty="0" smtClean="0"/>
              <a:t>measure </a:t>
            </a:r>
            <a:r>
              <a:rPr lang="en-US" sz="2000" dirty="0"/>
              <a:t>the total performance of the application. </a:t>
            </a:r>
            <a:endParaRPr lang="en-US" sz="2000" dirty="0" smtClean="0"/>
          </a:p>
          <a:p>
            <a:r>
              <a:rPr lang="en-US" sz="2400" dirty="0" smtClean="0"/>
              <a:t>Such </a:t>
            </a:r>
            <a:r>
              <a:rPr lang="en-US" sz="2400" dirty="0"/>
              <a:t>end-to-end evaluation is called </a:t>
            </a:r>
            <a:r>
              <a:rPr lang="en-US" sz="2400" b="1" dirty="0"/>
              <a:t>extrinsic </a:t>
            </a:r>
            <a:r>
              <a:rPr lang="en-US" sz="2400" b="1" dirty="0" smtClean="0"/>
              <a:t>evaluation</a:t>
            </a:r>
            <a:r>
              <a:rPr lang="en-US" sz="2400" dirty="0"/>
              <a:t> </a:t>
            </a:r>
            <a:r>
              <a:rPr lang="en-US" sz="2400" dirty="0" smtClean="0"/>
              <a:t>or </a:t>
            </a:r>
            <a:r>
              <a:rPr lang="en-US" sz="2400" b="1" dirty="0" smtClean="0"/>
              <a:t> in-vivo </a:t>
            </a:r>
            <a:r>
              <a:rPr lang="en-US" sz="2400" dirty="0"/>
              <a:t>evaluation (</a:t>
            </a:r>
            <a:r>
              <a:rPr lang="en-US" sz="2400" dirty="0" err="1"/>
              <a:t>Sparck</a:t>
            </a:r>
            <a:r>
              <a:rPr lang="en-US" sz="2400" dirty="0"/>
              <a:t> Jones and </a:t>
            </a:r>
            <a:r>
              <a:rPr lang="en-US" sz="2400" dirty="0" err="1"/>
              <a:t>Galliers</a:t>
            </a:r>
            <a:r>
              <a:rPr lang="en-US" sz="2400" dirty="0"/>
              <a:t>, 1996</a:t>
            </a:r>
            <a:r>
              <a:rPr lang="en-US" sz="2400" dirty="0" smtClean="0"/>
              <a:t>)</a:t>
            </a:r>
          </a:p>
          <a:p>
            <a:r>
              <a:rPr lang="en-US" sz="2400" dirty="0" smtClean="0"/>
              <a:t>Ex: Speech recognition </a:t>
            </a:r>
          </a:p>
          <a:p>
            <a:pPr lvl="1"/>
            <a:r>
              <a:rPr lang="en-US" sz="2000" dirty="0" smtClean="0"/>
              <a:t> compare the performance of two language models by </a:t>
            </a:r>
          </a:p>
          <a:p>
            <a:pPr lvl="1"/>
            <a:r>
              <a:rPr lang="en-US" sz="2000" dirty="0" smtClean="0"/>
              <a:t>run the speech recognizer twice, once with each language model, and </a:t>
            </a:r>
          </a:p>
          <a:p>
            <a:pPr lvl="1"/>
            <a:r>
              <a:rPr lang="en-US" sz="2000" dirty="0" smtClean="0"/>
              <a:t>Find out which one gives the more accurate transcription </a:t>
            </a:r>
          </a:p>
        </p:txBody>
      </p:sp>
    </p:spTree>
    <p:extLst>
      <p:ext uri="{BB962C8B-B14F-4D97-AF65-F5344CB8AC3E}">
        <p14:creationId xmlns:p14="http://schemas.microsoft.com/office/powerpoint/2010/main" val="3009465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>
            <a:normAutofit/>
          </a:bodyPr>
          <a:lstStyle/>
          <a:p>
            <a:r>
              <a:rPr lang="en-US" sz="3200" dirty="0" smtClean="0"/>
              <a:t>Word Counting in Corpora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5059363"/>
          </a:xfrm>
        </p:spPr>
        <p:txBody>
          <a:bodyPr>
            <a:normAutofit fontScale="92500" lnSpcReduction="20000"/>
          </a:bodyPr>
          <a:lstStyle/>
          <a:p>
            <a:r>
              <a:rPr lang="en-US" sz="2400" dirty="0" smtClean="0">
                <a:solidFill>
                  <a:srgbClr val="00B0F0"/>
                </a:solidFill>
              </a:rPr>
              <a:t>Counting: Probabilities </a:t>
            </a:r>
            <a:r>
              <a:rPr lang="en-US" sz="2400" dirty="0">
                <a:solidFill>
                  <a:srgbClr val="00B0F0"/>
                </a:solidFill>
              </a:rPr>
              <a:t>are based on counting things. </a:t>
            </a:r>
            <a:endParaRPr lang="en-US" sz="2400" dirty="0" smtClean="0">
              <a:solidFill>
                <a:srgbClr val="00B0F0"/>
              </a:solidFill>
            </a:endParaRPr>
          </a:p>
          <a:p>
            <a:r>
              <a:rPr lang="en-US" sz="2400" dirty="0" smtClean="0"/>
              <a:t>Counting </a:t>
            </a:r>
            <a:r>
              <a:rPr lang="en-US" sz="2400" dirty="0"/>
              <a:t>of things in natural language is based on a </a:t>
            </a:r>
            <a:r>
              <a:rPr lang="en-US" sz="2400" b="1" dirty="0"/>
              <a:t>corpus</a:t>
            </a:r>
            <a:r>
              <a:rPr lang="en-US" sz="2400" dirty="0"/>
              <a:t> (plural </a:t>
            </a:r>
            <a:r>
              <a:rPr lang="en-US" sz="2400" b="1" dirty="0"/>
              <a:t>corpora</a:t>
            </a:r>
            <a:r>
              <a:rPr lang="en-US" sz="2400" dirty="0"/>
              <a:t>), an on-line collection of text or speech. </a:t>
            </a:r>
            <a:endParaRPr lang="en-US" sz="2400" dirty="0" smtClean="0"/>
          </a:p>
          <a:p>
            <a:r>
              <a:rPr lang="en-US" sz="2400" dirty="0" smtClean="0"/>
              <a:t>look </a:t>
            </a:r>
            <a:r>
              <a:rPr lang="en-US" sz="2400" dirty="0"/>
              <a:t>at two popular corpora, </a:t>
            </a:r>
            <a:r>
              <a:rPr lang="en-US" sz="2400" dirty="0">
                <a:solidFill>
                  <a:srgbClr val="00B0F0"/>
                </a:solidFill>
              </a:rPr>
              <a:t>Brown and Switchboard</a:t>
            </a:r>
            <a:r>
              <a:rPr lang="en-US" sz="2400" dirty="0"/>
              <a:t>. </a:t>
            </a:r>
            <a:endParaRPr lang="en-US" sz="2400" dirty="0" smtClean="0"/>
          </a:p>
          <a:p>
            <a:r>
              <a:rPr lang="en-US" sz="2400" dirty="0" smtClean="0"/>
              <a:t>The </a:t>
            </a:r>
            <a:r>
              <a:rPr lang="en-US" sz="2400" dirty="0">
                <a:solidFill>
                  <a:srgbClr val="00B0F0"/>
                </a:solidFill>
              </a:rPr>
              <a:t>Brown corpus </a:t>
            </a:r>
            <a:endParaRPr lang="en-US" sz="2400" dirty="0" smtClean="0">
              <a:solidFill>
                <a:srgbClr val="00B0F0"/>
              </a:solidFill>
            </a:endParaRPr>
          </a:p>
          <a:p>
            <a:pPr lvl="1"/>
            <a:r>
              <a:rPr lang="en-US" sz="2000" dirty="0" smtClean="0"/>
              <a:t> </a:t>
            </a:r>
            <a:r>
              <a:rPr lang="en-US" sz="2000" dirty="0"/>
              <a:t>a 1 million word collection of samples </a:t>
            </a:r>
            <a:endParaRPr lang="en-US" sz="2000" dirty="0" smtClean="0"/>
          </a:p>
          <a:p>
            <a:pPr lvl="1"/>
            <a:r>
              <a:rPr lang="en-US" sz="2000" dirty="0" smtClean="0"/>
              <a:t>from </a:t>
            </a:r>
            <a:r>
              <a:rPr lang="en-US" sz="2000" dirty="0"/>
              <a:t>500 written texts </a:t>
            </a:r>
            <a:endParaRPr lang="en-US" sz="2000" dirty="0" smtClean="0"/>
          </a:p>
          <a:p>
            <a:pPr lvl="1"/>
            <a:r>
              <a:rPr lang="en-US" sz="2000" dirty="0" smtClean="0"/>
              <a:t>from </a:t>
            </a:r>
            <a:r>
              <a:rPr lang="en-US" sz="2000" dirty="0"/>
              <a:t>different genres (newspaper, novels, non-fiction, academic, etc.), assembled at Brown </a:t>
            </a:r>
            <a:r>
              <a:rPr lang="en-US" sz="2000" dirty="0" smtClean="0"/>
              <a:t>University </a:t>
            </a:r>
            <a:r>
              <a:rPr lang="en-US" sz="2000" dirty="0"/>
              <a:t>in 1963-64 </a:t>
            </a:r>
            <a:endParaRPr lang="en-US" sz="2000" dirty="0" smtClean="0"/>
          </a:p>
          <a:p>
            <a:r>
              <a:rPr lang="en-US" sz="2400" dirty="0" smtClean="0"/>
              <a:t>How </a:t>
            </a:r>
            <a:r>
              <a:rPr lang="en-US" sz="2400" dirty="0"/>
              <a:t>many words are in the following Brown sentence?</a:t>
            </a:r>
          </a:p>
          <a:p>
            <a:pPr marL="0" indent="0">
              <a:buNone/>
            </a:pPr>
            <a:r>
              <a:rPr lang="en-US" sz="2400" dirty="0" smtClean="0"/>
              <a:t>Ex: </a:t>
            </a:r>
            <a:r>
              <a:rPr lang="en-US" sz="2400" i="1" dirty="0" smtClean="0"/>
              <a:t>He </a:t>
            </a:r>
            <a:r>
              <a:rPr lang="en-US" sz="2400" i="1" dirty="0"/>
              <a:t>stepped out into the hall, was delighted </a:t>
            </a:r>
            <a:r>
              <a:rPr lang="en-US" sz="2400" i="1" dirty="0" smtClean="0"/>
              <a:t>to encounter </a:t>
            </a:r>
            <a:r>
              <a:rPr lang="en-US" sz="2400" i="1" dirty="0"/>
              <a:t>a water brother.</a:t>
            </a:r>
          </a:p>
          <a:p>
            <a:pPr marL="0" indent="0">
              <a:buNone/>
            </a:pPr>
            <a:r>
              <a:rPr lang="en-US" sz="2400" dirty="0"/>
              <a:t>• 13 tokens, 15 if we include “,” and “.” as </a:t>
            </a:r>
            <a:r>
              <a:rPr lang="en-US" sz="2400" dirty="0" smtClean="0"/>
              <a:t>separate tokens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B0F0"/>
                </a:solidFill>
              </a:rPr>
              <a:t>• Assuming we include the comma and period, </a:t>
            </a:r>
            <a:r>
              <a:rPr lang="en-US" sz="2400" dirty="0" smtClean="0">
                <a:solidFill>
                  <a:srgbClr val="00B0F0"/>
                </a:solidFill>
              </a:rPr>
              <a:t>how many </a:t>
            </a:r>
            <a:r>
              <a:rPr lang="en-US" sz="2400" dirty="0">
                <a:solidFill>
                  <a:srgbClr val="00B0F0"/>
                </a:solidFill>
              </a:rPr>
              <a:t>bigrams are there?</a:t>
            </a:r>
          </a:p>
        </p:txBody>
      </p:sp>
    </p:spTree>
    <p:extLst>
      <p:ext uri="{BB962C8B-B14F-4D97-AF65-F5344CB8AC3E}">
        <p14:creationId xmlns:p14="http://schemas.microsoft.com/office/powerpoint/2010/main" val="4070345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76200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Evaluating N grams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38200"/>
            <a:ext cx="8229600" cy="5562600"/>
          </a:xfrm>
        </p:spPr>
        <p:txBody>
          <a:bodyPr>
            <a:normAutofit/>
          </a:bodyPr>
          <a:lstStyle/>
          <a:p>
            <a:r>
              <a:rPr lang="en-US" sz="2400" dirty="0" smtClean="0">
                <a:solidFill>
                  <a:srgbClr val="00B0F0"/>
                </a:solidFill>
              </a:rPr>
              <a:t>Evaluating </a:t>
            </a:r>
            <a:r>
              <a:rPr lang="en-US" sz="2400" dirty="0">
                <a:solidFill>
                  <a:srgbClr val="00B0F0"/>
                </a:solidFill>
              </a:rPr>
              <a:t>the performance of a language </a:t>
            </a:r>
            <a:r>
              <a:rPr lang="en-US" sz="2400" dirty="0" smtClean="0">
                <a:solidFill>
                  <a:srgbClr val="00B0F0"/>
                </a:solidFill>
              </a:rPr>
              <a:t>model:</a:t>
            </a:r>
          </a:p>
          <a:p>
            <a:r>
              <a:rPr lang="en-US" sz="2400" b="1" dirty="0" smtClean="0"/>
              <a:t>Extrinsic evaluation</a:t>
            </a:r>
            <a:r>
              <a:rPr lang="en-US" sz="2400" dirty="0"/>
              <a:t> </a:t>
            </a:r>
            <a:r>
              <a:rPr lang="en-US" sz="2400" dirty="0" smtClean="0"/>
              <a:t>or </a:t>
            </a:r>
            <a:r>
              <a:rPr lang="en-US" sz="2400" b="1" dirty="0" smtClean="0"/>
              <a:t> in-vivo </a:t>
            </a:r>
            <a:r>
              <a:rPr lang="en-US" sz="2400" dirty="0"/>
              <a:t>evaluation (</a:t>
            </a:r>
            <a:r>
              <a:rPr lang="en-US" sz="2400" dirty="0" err="1"/>
              <a:t>Sparck</a:t>
            </a:r>
            <a:r>
              <a:rPr lang="en-US" sz="2400" dirty="0"/>
              <a:t> Jones and </a:t>
            </a:r>
            <a:r>
              <a:rPr lang="en-US" sz="2400" dirty="0" err="1"/>
              <a:t>Galliers</a:t>
            </a:r>
            <a:r>
              <a:rPr lang="en-US" sz="2400" dirty="0"/>
              <a:t>, 1996</a:t>
            </a:r>
            <a:r>
              <a:rPr lang="en-US" sz="2400" dirty="0" smtClean="0"/>
              <a:t>)</a:t>
            </a:r>
          </a:p>
          <a:p>
            <a:r>
              <a:rPr lang="en-US" sz="2400" dirty="0" smtClean="0"/>
              <a:t>Ex: speech recognition </a:t>
            </a:r>
          </a:p>
          <a:p>
            <a:endParaRPr lang="en-US" sz="2400" dirty="0">
              <a:solidFill>
                <a:srgbClr val="00B0F0"/>
              </a:solidFill>
            </a:endParaRPr>
          </a:p>
          <a:p>
            <a:endParaRPr lang="en-US" sz="2400" dirty="0" smtClean="0">
              <a:solidFill>
                <a:srgbClr val="00B0F0"/>
              </a:solidFill>
            </a:endParaRPr>
          </a:p>
          <a:p>
            <a:endParaRPr lang="en-US" sz="2400" dirty="0" smtClean="0">
              <a:solidFill>
                <a:srgbClr val="00B0F0"/>
              </a:solidFill>
            </a:endParaRPr>
          </a:p>
          <a:p>
            <a:endParaRPr lang="en-US" sz="2400" dirty="0">
              <a:solidFill>
                <a:srgbClr val="00B0F0"/>
              </a:solidFill>
            </a:endParaRPr>
          </a:p>
          <a:p>
            <a:endParaRPr lang="en-US" sz="2400" dirty="0" smtClean="0">
              <a:solidFill>
                <a:srgbClr val="00B0F0"/>
              </a:solidFill>
            </a:endParaRPr>
          </a:p>
          <a:p>
            <a:endParaRPr lang="en-US" sz="2400" dirty="0">
              <a:solidFill>
                <a:srgbClr val="00B0F0"/>
              </a:solidFill>
            </a:endParaRPr>
          </a:p>
          <a:p>
            <a:endParaRPr lang="en-US" sz="2400" dirty="0" smtClean="0">
              <a:solidFill>
                <a:srgbClr val="00B0F0"/>
              </a:solidFill>
            </a:endParaRPr>
          </a:p>
          <a:p>
            <a:r>
              <a:rPr lang="en-US" sz="2400" dirty="0" smtClean="0">
                <a:solidFill>
                  <a:srgbClr val="00B0F0"/>
                </a:solidFill>
              </a:rPr>
              <a:t>Problem with end to end evaluation ?</a:t>
            </a:r>
            <a:endParaRPr lang="en-US" sz="2400" dirty="0">
              <a:solidFill>
                <a:srgbClr val="00B0F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2819400"/>
            <a:ext cx="7356490" cy="2729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343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Evaluating N grams: Perplexity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5105400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>
                <a:solidFill>
                  <a:srgbClr val="00B0F0"/>
                </a:solidFill>
              </a:rPr>
              <a:t>Problem with end to end evaluation</a:t>
            </a:r>
            <a:endParaRPr lang="en-US" sz="2400" dirty="0"/>
          </a:p>
          <a:p>
            <a:pPr lvl="1"/>
            <a:r>
              <a:rPr lang="en-US" sz="2000" dirty="0" smtClean="0"/>
              <a:t>end-to-end </a:t>
            </a:r>
            <a:r>
              <a:rPr lang="en-US" sz="2000" dirty="0"/>
              <a:t>evaluation is </a:t>
            </a:r>
            <a:r>
              <a:rPr lang="en-US" sz="2000" dirty="0" smtClean="0"/>
              <a:t>very expensive</a:t>
            </a:r>
          </a:p>
          <a:p>
            <a:pPr lvl="1"/>
            <a:r>
              <a:rPr lang="en-US" sz="2000" dirty="0" smtClean="0"/>
              <a:t>evaluating </a:t>
            </a:r>
            <a:r>
              <a:rPr lang="en-US" sz="2000" dirty="0"/>
              <a:t>a large speech recognition test </a:t>
            </a:r>
            <a:r>
              <a:rPr lang="en-US" sz="2000" dirty="0" smtClean="0"/>
              <a:t>set takes </a:t>
            </a:r>
            <a:r>
              <a:rPr lang="en-US" sz="2000" dirty="0"/>
              <a:t>hours or </a:t>
            </a:r>
            <a:r>
              <a:rPr lang="en-US" sz="2000" dirty="0" smtClean="0"/>
              <a:t>days </a:t>
            </a:r>
          </a:p>
          <a:p>
            <a:r>
              <a:rPr lang="en-US" sz="2400" dirty="0" smtClean="0"/>
              <a:t>Need a metric </a:t>
            </a:r>
            <a:r>
              <a:rPr lang="en-US" sz="2400" dirty="0"/>
              <a:t>that can be used to quickly evaluate potential improvements in a language </a:t>
            </a:r>
            <a:r>
              <a:rPr lang="en-US" sz="2400" dirty="0" smtClean="0"/>
              <a:t>model </a:t>
            </a:r>
          </a:p>
          <a:p>
            <a:r>
              <a:rPr lang="en-US" sz="2400" dirty="0" smtClean="0"/>
              <a:t>An </a:t>
            </a:r>
            <a:r>
              <a:rPr lang="en-US" sz="2400" b="1" dirty="0" err="1"/>
              <a:t>intrinsitic</a:t>
            </a:r>
            <a:r>
              <a:rPr lang="en-US" sz="2400" b="1" dirty="0"/>
              <a:t> evaluation </a:t>
            </a:r>
            <a:r>
              <a:rPr lang="en-US" sz="2400" dirty="0"/>
              <a:t>metric </a:t>
            </a:r>
            <a:r>
              <a:rPr lang="en-US" sz="2400" dirty="0" smtClean="0"/>
              <a:t>measures </a:t>
            </a:r>
            <a:r>
              <a:rPr lang="en-US" sz="2400" dirty="0"/>
              <a:t>the quality of a model independent of any application. </a:t>
            </a:r>
            <a:endParaRPr lang="en-US" sz="2400" dirty="0" smtClean="0"/>
          </a:p>
          <a:p>
            <a:r>
              <a:rPr lang="en-US" sz="2400" b="1" dirty="0" smtClean="0"/>
              <a:t>Perplexity </a:t>
            </a:r>
            <a:r>
              <a:rPr lang="en-US" sz="2400" dirty="0"/>
              <a:t>is the most common intrinsic evaluation metric for </a:t>
            </a:r>
            <a:r>
              <a:rPr lang="en-US" sz="2400" i="1" dirty="0"/>
              <a:t>N</a:t>
            </a:r>
            <a:r>
              <a:rPr lang="en-US" sz="2400" dirty="0"/>
              <a:t>-gram language models. </a:t>
            </a:r>
            <a:endParaRPr lang="en-US" sz="2400" dirty="0" smtClean="0"/>
          </a:p>
          <a:p>
            <a:endParaRPr lang="en-US" sz="2400" dirty="0" smtClean="0"/>
          </a:p>
          <a:p>
            <a:r>
              <a:rPr lang="en-US" sz="2400" dirty="0" smtClean="0"/>
              <a:t>Note: an </a:t>
            </a:r>
            <a:r>
              <a:rPr lang="en-US" sz="2400" dirty="0"/>
              <a:t>(intrinsic) improvement in perplexity </a:t>
            </a:r>
            <a:endParaRPr lang="en-US" sz="2400" dirty="0" smtClean="0"/>
          </a:p>
          <a:p>
            <a:pPr lvl="1"/>
            <a:r>
              <a:rPr lang="en-US" sz="2000" dirty="0" smtClean="0"/>
              <a:t>does </a:t>
            </a:r>
            <a:r>
              <a:rPr lang="en-US" sz="2000" dirty="0"/>
              <a:t>not guarantee an (extrinsic) improvement in speech recognition performance (or any other end-to-end metric</a:t>
            </a:r>
            <a:r>
              <a:rPr lang="en-US" sz="2000" dirty="0" smtClean="0"/>
              <a:t>)</a:t>
            </a:r>
          </a:p>
          <a:p>
            <a:pPr lvl="1"/>
            <a:r>
              <a:rPr lang="en-US" sz="2000" dirty="0" smtClean="0"/>
              <a:t>it correlates </a:t>
            </a:r>
            <a:r>
              <a:rPr lang="en-US" sz="2000" dirty="0"/>
              <a:t>with such </a:t>
            </a:r>
            <a:r>
              <a:rPr lang="en-US" sz="2000" dirty="0" smtClean="0"/>
              <a:t>improvements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06923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Evaluating N grams: Perplexity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2400" dirty="0" smtClean="0">
                <a:solidFill>
                  <a:srgbClr val="00B0F0"/>
                </a:solidFill>
              </a:rPr>
              <a:t>Perplexity:</a:t>
            </a:r>
            <a:endParaRPr lang="en-US" sz="2400" dirty="0">
              <a:solidFill>
                <a:srgbClr val="00B0F0"/>
              </a:solidFill>
            </a:endParaRPr>
          </a:p>
          <a:p>
            <a:r>
              <a:rPr lang="en-US" sz="2400" dirty="0"/>
              <a:t>commonly used as a quick check on an algorithm </a:t>
            </a:r>
            <a:endParaRPr lang="en-US" sz="2400" dirty="0" smtClean="0"/>
          </a:p>
          <a:p>
            <a:r>
              <a:rPr lang="en-US" sz="2400" dirty="0" smtClean="0"/>
              <a:t>an </a:t>
            </a:r>
            <a:r>
              <a:rPr lang="en-US" sz="2400" dirty="0"/>
              <a:t>improvement in perplexity </a:t>
            </a:r>
            <a:r>
              <a:rPr lang="en-US" sz="2400" dirty="0" smtClean="0"/>
              <a:t>can be </a:t>
            </a:r>
            <a:r>
              <a:rPr lang="en-US" sz="2400" dirty="0"/>
              <a:t>confirmed by an end-to-end evaluation </a:t>
            </a:r>
            <a:endParaRPr lang="en-US" sz="2400" dirty="0" smtClean="0"/>
          </a:p>
          <a:p>
            <a:r>
              <a:rPr lang="en-US" sz="2400" dirty="0" smtClean="0">
                <a:solidFill>
                  <a:srgbClr val="00B0F0"/>
                </a:solidFill>
              </a:rPr>
              <a:t>Intuitive idea:</a:t>
            </a:r>
          </a:p>
          <a:p>
            <a:r>
              <a:rPr lang="en-US" sz="2400" dirty="0" smtClean="0">
                <a:solidFill>
                  <a:srgbClr val="00B0F0"/>
                </a:solidFill>
              </a:rPr>
              <a:t>given </a:t>
            </a:r>
            <a:r>
              <a:rPr lang="en-US" sz="2400" dirty="0">
                <a:solidFill>
                  <a:srgbClr val="00B0F0"/>
                </a:solidFill>
              </a:rPr>
              <a:t>two probabilistic models, </a:t>
            </a:r>
            <a:r>
              <a:rPr lang="en-US" sz="2400" dirty="0" smtClean="0">
                <a:solidFill>
                  <a:srgbClr val="00B0F0"/>
                </a:solidFill>
              </a:rPr>
              <a:t>which is the better model?</a:t>
            </a:r>
            <a:r>
              <a:rPr lang="en-US" sz="2400" dirty="0">
                <a:solidFill>
                  <a:srgbClr val="00B0F0"/>
                </a:solidFill>
              </a:rPr>
              <a:t>	</a:t>
            </a:r>
          </a:p>
          <a:p>
            <a:r>
              <a:rPr lang="en-US" sz="2400" dirty="0" smtClean="0"/>
              <a:t>One </a:t>
            </a:r>
            <a:r>
              <a:rPr lang="en-US" sz="2400" dirty="0"/>
              <a:t>that has a tighter fit to the test data, or predicts </a:t>
            </a:r>
            <a:r>
              <a:rPr lang="en-US" sz="2400" dirty="0" smtClean="0"/>
              <a:t>the </a:t>
            </a:r>
            <a:r>
              <a:rPr lang="en-US" sz="2400" dirty="0"/>
              <a:t>details of the test data </a:t>
            </a:r>
            <a:r>
              <a:rPr lang="en-US" sz="2400" dirty="0" smtClean="0"/>
              <a:t>better </a:t>
            </a:r>
          </a:p>
          <a:p>
            <a:r>
              <a:rPr lang="en-US" sz="2400" dirty="0" smtClean="0"/>
              <a:t>We </a:t>
            </a:r>
            <a:r>
              <a:rPr lang="en-US" sz="2400" dirty="0"/>
              <a:t>can measure better prediction by looking at the probability the model assigns </a:t>
            </a:r>
            <a:r>
              <a:rPr lang="en-US" sz="2400" dirty="0" smtClean="0"/>
              <a:t>to </a:t>
            </a:r>
            <a:r>
              <a:rPr lang="en-US" sz="2400" dirty="0"/>
              <a:t>the test </a:t>
            </a:r>
            <a:r>
              <a:rPr lang="en-US" sz="2400" dirty="0" smtClean="0"/>
              <a:t>data</a:t>
            </a:r>
          </a:p>
          <a:p>
            <a:r>
              <a:rPr lang="en-US" sz="2400" dirty="0" smtClean="0">
                <a:solidFill>
                  <a:srgbClr val="00B0F0"/>
                </a:solidFill>
              </a:rPr>
              <a:t>Better </a:t>
            </a:r>
            <a:r>
              <a:rPr lang="en-US" sz="2400" dirty="0">
                <a:solidFill>
                  <a:srgbClr val="00B0F0"/>
                </a:solidFill>
              </a:rPr>
              <a:t>model will assign a higher probability to the test </a:t>
            </a:r>
            <a:r>
              <a:rPr lang="en-US" sz="2400" dirty="0" smtClean="0">
                <a:solidFill>
                  <a:srgbClr val="00B0F0"/>
                </a:solidFill>
              </a:rPr>
              <a:t>data </a:t>
            </a:r>
            <a:r>
              <a:rPr lang="en-US" sz="2400" dirty="0"/>
              <a:t>	</a:t>
            </a:r>
            <a:endParaRPr lang="en-US" sz="2400" dirty="0" smtClean="0"/>
          </a:p>
          <a:p>
            <a:r>
              <a:rPr lang="en-US" sz="2400" dirty="0" smtClean="0">
                <a:solidFill>
                  <a:srgbClr val="00B0F0"/>
                </a:solidFill>
              </a:rPr>
              <a:t>The best language model is the one that best predicts unseen test set</a:t>
            </a:r>
            <a:endParaRPr lang="en-US" sz="2400" dirty="0">
              <a:solidFill>
                <a:srgbClr val="00B0F0"/>
              </a:solidFill>
            </a:endParaRPr>
          </a:p>
          <a:p>
            <a:pPr marL="0" indent="0">
              <a:buNone/>
            </a:pPr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36354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36202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>
            <a:normAutofit/>
          </a:bodyPr>
          <a:lstStyle/>
          <a:p>
            <a:r>
              <a:rPr lang="en-US" sz="3200" dirty="0" smtClean="0"/>
              <a:t>Word Counting in Corpora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5059363"/>
          </a:xfrm>
        </p:spPr>
        <p:txBody>
          <a:bodyPr>
            <a:normAutofit/>
          </a:bodyPr>
          <a:lstStyle/>
          <a:p>
            <a:r>
              <a:rPr lang="en-US" sz="2400" dirty="0" smtClean="0">
                <a:solidFill>
                  <a:srgbClr val="00B0F0"/>
                </a:solidFill>
              </a:rPr>
              <a:t>Counting: treating </a:t>
            </a:r>
            <a:r>
              <a:rPr lang="en-US" sz="2400" dirty="0">
                <a:solidFill>
                  <a:srgbClr val="00B0F0"/>
                </a:solidFill>
              </a:rPr>
              <a:t>period (“ </a:t>
            </a:r>
            <a:r>
              <a:rPr lang="en-US" sz="2400" i="1" dirty="0">
                <a:solidFill>
                  <a:srgbClr val="00B0F0"/>
                </a:solidFill>
              </a:rPr>
              <a:t>.</a:t>
            </a:r>
            <a:r>
              <a:rPr lang="en-US" sz="2400" dirty="0">
                <a:solidFill>
                  <a:srgbClr val="00B0F0"/>
                </a:solidFill>
              </a:rPr>
              <a:t>”), comma (“ </a:t>
            </a:r>
            <a:r>
              <a:rPr lang="en-US" sz="2400" i="1" dirty="0">
                <a:solidFill>
                  <a:srgbClr val="00B0F0"/>
                </a:solidFill>
              </a:rPr>
              <a:t>,</a:t>
            </a:r>
            <a:r>
              <a:rPr lang="en-US" sz="2400" dirty="0">
                <a:solidFill>
                  <a:srgbClr val="00B0F0"/>
                </a:solidFill>
              </a:rPr>
              <a:t>”), and so on as words depends on the task. </a:t>
            </a:r>
            <a:endParaRPr lang="en-US" sz="2400" dirty="0" smtClean="0">
              <a:solidFill>
                <a:srgbClr val="00B0F0"/>
              </a:solidFill>
            </a:endParaRPr>
          </a:p>
          <a:p>
            <a:endParaRPr lang="en-US" sz="2400" dirty="0" smtClean="0"/>
          </a:p>
          <a:p>
            <a:r>
              <a:rPr lang="en-US" sz="2400" dirty="0" smtClean="0"/>
              <a:t>Punctuation </a:t>
            </a:r>
            <a:r>
              <a:rPr lang="en-US" sz="2400" dirty="0"/>
              <a:t>is critical for </a:t>
            </a:r>
            <a:endParaRPr lang="en-US" sz="2400" dirty="0" smtClean="0"/>
          </a:p>
          <a:p>
            <a:pPr lvl="1"/>
            <a:r>
              <a:rPr lang="en-US" sz="2000" dirty="0" smtClean="0"/>
              <a:t>finding boundaries </a:t>
            </a:r>
            <a:r>
              <a:rPr lang="en-US" sz="2000" dirty="0"/>
              <a:t>of things (</a:t>
            </a:r>
            <a:r>
              <a:rPr lang="en-US" sz="2000" dirty="0" smtClean="0"/>
              <a:t>commas</a:t>
            </a:r>
            <a:r>
              <a:rPr lang="en-US" sz="2000" dirty="0"/>
              <a:t>, periods, colons), and </a:t>
            </a:r>
            <a:endParaRPr lang="en-US" sz="2000" dirty="0" smtClean="0"/>
          </a:p>
          <a:p>
            <a:pPr lvl="1"/>
            <a:r>
              <a:rPr lang="en-US" sz="2000" dirty="0" smtClean="0"/>
              <a:t>for </a:t>
            </a:r>
            <a:r>
              <a:rPr lang="en-US" sz="2000" dirty="0"/>
              <a:t>identifying some aspects of meaning (question marks, exclamation marks, quotation marks). </a:t>
            </a:r>
            <a:endParaRPr lang="en-US" sz="2000" dirty="0" smtClean="0"/>
          </a:p>
          <a:p>
            <a:r>
              <a:rPr lang="en-US" sz="2400" dirty="0" smtClean="0"/>
              <a:t>For tasks</a:t>
            </a:r>
            <a:r>
              <a:rPr lang="en-US" sz="2400" dirty="0"/>
              <a:t>, like part-of-speech tagging or parsing or speech synthesis, </a:t>
            </a:r>
            <a:endParaRPr lang="en-US" sz="2400" dirty="0" smtClean="0"/>
          </a:p>
          <a:p>
            <a:pPr lvl="1"/>
            <a:r>
              <a:rPr lang="en-US" sz="2000" dirty="0" smtClean="0"/>
              <a:t>we treat </a:t>
            </a:r>
            <a:r>
              <a:rPr lang="en-US" sz="2000" dirty="0"/>
              <a:t>punctuation marks as if they were separate words.</a:t>
            </a:r>
          </a:p>
          <a:p>
            <a:endParaRPr lang="en-US" sz="2400" dirty="0" smtClean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9718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3562"/>
          </a:xfrm>
        </p:spPr>
        <p:txBody>
          <a:bodyPr>
            <a:normAutofit fontScale="90000"/>
          </a:bodyPr>
          <a:lstStyle/>
          <a:p>
            <a:r>
              <a:rPr lang="en-US" sz="3200" dirty="0" smtClean="0"/>
              <a:t>Word Counting in Corpora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38201"/>
            <a:ext cx="8229600" cy="4343399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 smtClean="0">
                <a:solidFill>
                  <a:srgbClr val="00B0F0"/>
                </a:solidFill>
              </a:rPr>
              <a:t>Counting: The Switchboard </a:t>
            </a:r>
            <a:r>
              <a:rPr lang="en-US" sz="2400" dirty="0">
                <a:solidFill>
                  <a:srgbClr val="00B0F0"/>
                </a:solidFill>
              </a:rPr>
              <a:t>corpus </a:t>
            </a:r>
            <a:endParaRPr lang="en-US" sz="2400" dirty="0" smtClean="0">
              <a:solidFill>
                <a:srgbClr val="00B0F0"/>
              </a:solidFill>
            </a:endParaRPr>
          </a:p>
          <a:p>
            <a:r>
              <a:rPr lang="en-US" sz="2400" dirty="0"/>
              <a:t>The Switchboard corpus of telephone conversations between strangers was </a:t>
            </a:r>
            <a:r>
              <a:rPr lang="en-US" sz="2400" dirty="0" smtClean="0"/>
              <a:t>collected </a:t>
            </a:r>
            <a:r>
              <a:rPr lang="en-US" sz="2400" dirty="0"/>
              <a:t>in the early 1990s </a:t>
            </a:r>
            <a:endParaRPr lang="en-US" sz="2400" dirty="0" smtClean="0"/>
          </a:p>
          <a:p>
            <a:pPr lvl="1"/>
            <a:r>
              <a:rPr lang="en-US" sz="2000" dirty="0" smtClean="0"/>
              <a:t>contains </a:t>
            </a:r>
            <a:r>
              <a:rPr lang="en-US" sz="2000" dirty="0"/>
              <a:t>2430 conversations averaging 6 minutes </a:t>
            </a:r>
            <a:r>
              <a:rPr lang="en-US" sz="2000" dirty="0" smtClean="0"/>
              <a:t>each</a:t>
            </a:r>
          </a:p>
          <a:p>
            <a:pPr lvl="1"/>
            <a:r>
              <a:rPr lang="en-US" sz="2000" dirty="0" smtClean="0"/>
              <a:t>totaling </a:t>
            </a:r>
            <a:r>
              <a:rPr lang="en-US" sz="2000" dirty="0"/>
              <a:t>240 hours of speech and </a:t>
            </a:r>
            <a:endParaRPr lang="en-US" sz="2000" dirty="0" smtClean="0"/>
          </a:p>
          <a:p>
            <a:pPr lvl="1"/>
            <a:r>
              <a:rPr lang="en-US" sz="2000" dirty="0" smtClean="0"/>
              <a:t>about </a:t>
            </a:r>
            <a:r>
              <a:rPr lang="en-US" sz="2000" dirty="0"/>
              <a:t>3 million words (Godfrey et al., 1992). </a:t>
            </a:r>
            <a:endParaRPr lang="en-US" sz="2000" dirty="0" smtClean="0"/>
          </a:p>
          <a:p>
            <a:r>
              <a:rPr lang="en-US" sz="2400" dirty="0" smtClean="0"/>
              <a:t>Such </a:t>
            </a:r>
            <a:r>
              <a:rPr lang="en-US" sz="2400" dirty="0"/>
              <a:t>corpora of spoken language </a:t>
            </a:r>
            <a:endParaRPr lang="en-US" sz="2400" dirty="0" smtClean="0"/>
          </a:p>
          <a:p>
            <a:pPr lvl="1"/>
            <a:r>
              <a:rPr lang="en-US" sz="2000" dirty="0" smtClean="0"/>
              <a:t>do not </a:t>
            </a:r>
            <a:r>
              <a:rPr lang="en-US" sz="2000" dirty="0"/>
              <a:t>have </a:t>
            </a:r>
            <a:r>
              <a:rPr lang="en-US" sz="2000" dirty="0" smtClean="0"/>
              <a:t>punctuation</a:t>
            </a:r>
          </a:p>
          <a:p>
            <a:pPr lvl="1"/>
            <a:r>
              <a:rPr lang="en-US" sz="2000" dirty="0" smtClean="0"/>
              <a:t>but </a:t>
            </a:r>
            <a:r>
              <a:rPr lang="en-US" sz="2000" dirty="0"/>
              <a:t>do introduce other </a:t>
            </a:r>
            <a:r>
              <a:rPr lang="en-US" sz="2000" dirty="0" smtClean="0"/>
              <a:t>complications </a:t>
            </a:r>
            <a:r>
              <a:rPr lang="en-US" sz="2000" dirty="0"/>
              <a:t>with regard to defining words. </a:t>
            </a:r>
            <a:endParaRPr lang="en-US" sz="2000" dirty="0" smtClean="0"/>
          </a:p>
          <a:p>
            <a:r>
              <a:rPr lang="en-US" sz="2400" dirty="0" smtClean="0"/>
              <a:t>look </a:t>
            </a:r>
            <a:r>
              <a:rPr lang="en-US" sz="2400" dirty="0"/>
              <a:t>at one </a:t>
            </a:r>
            <a:r>
              <a:rPr lang="en-US" sz="2400" dirty="0" smtClean="0"/>
              <a:t>utterance </a:t>
            </a:r>
            <a:r>
              <a:rPr lang="en-US" sz="2400" dirty="0"/>
              <a:t>from Switchboard; an </a:t>
            </a:r>
            <a:r>
              <a:rPr lang="en-US" sz="2400" b="1" dirty="0"/>
              <a:t>utterance </a:t>
            </a:r>
            <a:r>
              <a:rPr lang="en-US" sz="2400" dirty="0"/>
              <a:t>is the spoken correlate of a sentence:</a:t>
            </a:r>
          </a:p>
          <a:p>
            <a:r>
              <a:rPr lang="en-US" sz="2400" i="1" dirty="0"/>
              <a:t> </a:t>
            </a:r>
            <a:r>
              <a:rPr lang="en-US" sz="2400" i="1" dirty="0" smtClean="0"/>
              <a:t>I </a:t>
            </a:r>
            <a:r>
              <a:rPr lang="en-US" sz="2400" i="1" dirty="0"/>
              <a:t>do uh main- mainly business data processing</a:t>
            </a:r>
          </a:p>
          <a:p>
            <a:pPr marL="0" indent="0">
              <a:buNone/>
            </a:pPr>
            <a:endParaRPr lang="en-US" sz="2400" dirty="0" smtClean="0">
              <a:solidFill>
                <a:srgbClr val="00B0F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81000" y="5103674"/>
            <a:ext cx="8229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Note: This </a:t>
            </a:r>
            <a:r>
              <a:rPr lang="en-US" dirty="0"/>
              <a:t>utterance has two kinds of </a:t>
            </a:r>
            <a:r>
              <a:rPr lang="en-US" b="1" dirty="0" err="1"/>
              <a:t>disfluencies</a:t>
            </a:r>
            <a:r>
              <a:rPr lang="en-US" dirty="0"/>
              <a:t>  </a:t>
            </a:r>
            <a:r>
              <a:rPr lang="en-US" dirty="0" smtClean="0"/>
              <a:t>- </a:t>
            </a:r>
            <a:r>
              <a:rPr lang="en-US" b="1" dirty="0" smtClean="0"/>
              <a:t>fragment and fillers </a:t>
            </a:r>
          </a:p>
          <a:p>
            <a:r>
              <a:rPr lang="en-US" dirty="0" smtClean="0"/>
              <a:t>The </a:t>
            </a:r>
            <a:r>
              <a:rPr lang="en-US" dirty="0"/>
              <a:t>broken-off word </a:t>
            </a:r>
            <a:r>
              <a:rPr lang="en-US" i="1" dirty="0"/>
              <a:t>main-</a:t>
            </a:r>
            <a:r>
              <a:rPr lang="en-US" dirty="0"/>
              <a:t> is called a </a:t>
            </a:r>
            <a:r>
              <a:rPr lang="en-US" b="1" dirty="0"/>
              <a:t>fragment</a:t>
            </a:r>
            <a:r>
              <a:rPr lang="en-US" dirty="0"/>
              <a:t>. </a:t>
            </a:r>
            <a:endParaRPr lang="en-US" dirty="0" smtClean="0"/>
          </a:p>
          <a:p>
            <a:r>
              <a:rPr lang="en-US" dirty="0" smtClean="0"/>
              <a:t>Words </a:t>
            </a:r>
            <a:r>
              <a:rPr lang="en-US" dirty="0"/>
              <a:t>like </a:t>
            </a:r>
            <a:r>
              <a:rPr lang="en-US" i="1" dirty="0"/>
              <a:t>uh</a:t>
            </a:r>
            <a:r>
              <a:rPr lang="en-US" dirty="0"/>
              <a:t> and </a:t>
            </a:r>
            <a:r>
              <a:rPr lang="en-US" i="1" dirty="0"/>
              <a:t>um</a:t>
            </a:r>
            <a:r>
              <a:rPr lang="en-US" dirty="0"/>
              <a:t> are called </a:t>
            </a:r>
            <a:r>
              <a:rPr lang="en-US" b="1" dirty="0"/>
              <a:t>fillers</a:t>
            </a:r>
            <a:r>
              <a:rPr lang="en-US" dirty="0"/>
              <a:t> or </a:t>
            </a:r>
            <a:r>
              <a:rPr lang="en-US" b="1" dirty="0"/>
              <a:t>filled pauses</a:t>
            </a:r>
            <a:r>
              <a:rPr lang="en-US" dirty="0"/>
              <a:t> . </a:t>
            </a:r>
            <a:endParaRPr lang="en-US" dirty="0" smtClean="0"/>
          </a:p>
          <a:p>
            <a:r>
              <a:rPr lang="en-US" dirty="0" smtClean="0"/>
              <a:t>If </a:t>
            </a:r>
            <a:r>
              <a:rPr lang="en-US" dirty="0"/>
              <a:t>we are building an automatic dictation system based on automatic speech recognition, we might want to eventually strip out the </a:t>
            </a:r>
            <a:r>
              <a:rPr lang="en-US" dirty="0" err="1"/>
              <a:t>disfluencies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92742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38200"/>
          </a:xfrm>
        </p:spPr>
        <p:txBody>
          <a:bodyPr>
            <a:normAutofit/>
          </a:bodyPr>
          <a:lstStyle/>
          <a:p>
            <a:r>
              <a:rPr lang="en-US" sz="3200" dirty="0"/>
              <a:t>Word Counting in Corpora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1"/>
            <a:ext cx="8229600" cy="4190999"/>
          </a:xfrm>
        </p:spPr>
        <p:txBody>
          <a:bodyPr>
            <a:normAutofit lnSpcReduction="10000"/>
          </a:bodyPr>
          <a:lstStyle/>
          <a:p>
            <a:r>
              <a:rPr lang="en-US" sz="2400" dirty="0" smtClean="0">
                <a:solidFill>
                  <a:srgbClr val="00B0F0"/>
                </a:solidFill>
              </a:rPr>
              <a:t>Counting: Not </a:t>
            </a:r>
            <a:r>
              <a:rPr lang="en-US" sz="2400" dirty="0">
                <a:solidFill>
                  <a:srgbClr val="00B0F0"/>
                </a:solidFill>
              </a:rPr>
              <a:t>always that simple</a:t>
            </a:r>
          </a:p>
          <a:p>
            <a:pPr marL="0" indent="0">
              <a:buNone/>
            </a:pPr>
            <a:r>
              <a:rPr lang="en-US" sz="2400" i="1" dirty="0"/>
              <a:t>• I do uh main- mainly business data processing</a:t>
            </a:r>
          </a:p>
          <a:p>
            <a:pPr marL="0" indent="0">
              <a:buNone/>
            </a:pPr>
            <a:r>
              <a:rPr lang="en-US" sz="2400" dirty="0"/>
              <a:t>• Spoken language poses various challenges.</a:t>
            </a:r>
          </a:p>
          <a:p>
            <a:pPr marL="400050" lvl="1" indent="0">
              <a:buNone/>
            </a:pPr>
            <a:r>
              <a:rPr lang="en-US" sz="2000" dirty="0"/>
              <a:t>• Should we count “uh” and other fillers as tokens?</a:t>
            </a:r>
          </a:p>
          <a:p>
            <a:pPr marL="400050" lvl="1" indent="0">
              <a:buNone/>
            </a:pPr>
            <a:r>
              <a:rPr lang="en-US" sz="2000" dirty="0"/>
              <a:t>• What about the repetition of “mainly”? Should such </a:t>
            </a:r>
            <a:r>
              <a:rPr lang="en-US" sz="2000" dirty="0" smtClean="0"/>
              <a:t>do overs</a:t>
            </a:r>
            <a:endParaRPr lang="en-US" sz="2000" dirty="0"/>
          </a:p>
          <a:p>
            <a:pPr marL="400050" lvl="1" indent="0">
              <a:buNone/>
            </a:pPr>
            <a:r>
              <a:rPr lang="en-US" sz="2000" dirty="0"/>
              <a:t>count twice or just once?</a:t>
            </a:r>
          </a:p>
          <a:p>
            <a:pPr marL="0" indent="0">
              <a:buNone/>
            </a:pPr>
            <a:r>
              <a:rPr lang="en-US" sz="2400" dirty="0"/>
              <a:t>• The answers depend on the application.</a:t>
            </a:r>
          </a:p>
          <a:p>
            <a:pPr marL="400050" lvl="1" indent="0">
              <a:buNone/>
            </a:pPr>
            <a:r>
              <a:rPr lang="en-US" sz="2000" dirty="0"/>
              <a:t>• If </a:t>
            </a:r>
            <a:r>
              <a:rPr lang="en-US" sz="2000" dirty="0" smtClean="0"/>
              <a:t>we are </a:t>
            </a:r>
            <a:r>
              <a:rPr lang="en-US" sz="2000" dirty="0"/>
              <a:t>focusing on something like ASR to support indexing </a:t>
            </a:r>
            <a:r>
              <a:rPr lang="en-US" sz="2000" dirty="0" smtClean="0"/>
              <a:t>for search</a:t>
            </a:r>
            <a:r>
              <a:rPr lang="en-US" sz="2000" dirty="0"/>
              <a:t>, </a:t>
            </a:r>
            <a:r>
              <a:rPr lang="en-US" sz="2000" dirty="0" smtClean="0"/>
              <a:t>then </a:t>
            </a:r>
            <a:r>
              <a:rPr lang="en-US" sz="2000" dirty="0"/>
              <a:t>“uh” </a:t>
            </a:r>
            <a:r>
              <a:rPr lang="en-US" sz="2000" dirty="0" smtClean="0"/>
              <a:t>is not </a:t>
            </a:r>
            <a:r>
              <a:rPr lang="en-US" sz="2000" dirty="0"/>
              <a:t>helpful (it’s not likely to occur as a query).</a:t>
            </a:r>
          </a:p>
          <a:p>
            <a:pPr marL="400050" lvl="1" indent="0">
              <a:buNone/>
            </a:pPr>
            <a:r>
              <a:rPr lang="en-US" sz="2000" dirty="0"/>
              <a:t>• But filled pauses are very useful in dialog management, so we</a:t>
            </a:r>
          </a:p>
          <a:p>
            <a:pPr marL="400050" lvl="1" indent="0">
              <a:buNone/>
            </a:pPr>
            <a:r>
              <a:rPr lang="en-US" sz="2000" dirty="0"/>
              <a:t>might want them there.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81000" y="5066663"/>
            <a:ext cx="8382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Note: </a:t>
            </a:r>
            <a:r>
              <a:rPr lang="en-US" dirty="0"/>
              <a:t>But we </a:t>
            </a:r>
            <a:r>
              <a:rPr lang="en-US" dirty="0" smtClean="0"/>
              <a:t>keep </a:t>
            </a:r>
            <a:r>
              <a:rPr lang="en-US" dirty="0" err="1"/>
              <a:t>disfluencies</a:t>
            </a:r>
            <a:r>
              <a:rPr lang="en-US" dirty="0"/>
              <a:t> </a:t>
            </a:r>
            <a:endParaRPr lang="en-US" dirty="0" smtClean="0"/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 smtClean="0"/>
              <a:t>How </a:t>
            </a:r>
            <a:r>
              <a:rPr lang="en-US" dirty="0" err="1"/>
              <a:t>disfluent</a:t>
            </a:r>
            <a:r>
              <a:rPr lang="en-US" dirty="0"/>
              <a:t> a person is can be used to identify </a:t>
            </a:r>
            <a:r>
              <a:rPr lang="en-US" dirty="0" smtClean="0"/>
              <a:t>them </a:t>
            </a:r>
            <a:r>
              <a:rPr lang="en-US" dirty="0"/>
              <a:t>or </a:t>
            </a:r>
            <a:endParaRPr lang="en-US" dirty="0" smtClean="0"/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 smtClean="0"/>
              <a:t>to </a:t>
            </a:r>
            <a:r>
              <a:rPr lang="en-US" dirty="0"/>
              <a:t>detect whether they are stressed or </a:t>
            </a:r>
            <a:r>
              <a:rPr lang="en-US" dirty="0" smtClean="0"/>
              <a:t>confused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err="1" smtClean="0"/>
              <a:t>Stolcke</a:t>
            </a:r>
            <a:r>
              <a:rPr lang="en-US" dirty="0" smtClean="0"/>
              <a:t> </a:t>
            </a:r>
            <a:r>
              <a:rPr lang="en-US" dirty="0"/>
              <a:t>and </a:t>
            </a:r>
            <a:r>
              <a:rPr lang="en-US" dirty="0" err="1"/>
              <a:t>Shriberg</a:t>
            </a:r>
            <a:r>
              <a:rPr lang="en-US" dirty="0"/>
              <a:t> (1996) found </a:t>
            </a:r>
            <a:r>
              <a:rPr lang="en-US" dirty="0" smtClean="0"/>
              <a:t>that </a:t>
            </a:r>
            <a:r>
              <a:rPr lang="en-US" dirty="0"/>
              <a:t>treating </a:t>
            </a:r>
            <a:r>
              <a:rPr lang="en-US" i="1" dirty="0"/>
              <a:t>uh</a:t>
            </a:r>
            <a:r>
              <a:rPr lang="en-US" dirty="0"/>
              <a:t> as a word improves next-word prediction (why might this be</a:t>
            </a:r>
            <a:r>
              <a:rPr lang="en-US" dirty="0" smtClean="0"/>
              <a:t>?)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most </a:t>
            </a:r>
            <a:r>
              <a:rPr lang="en-US" dirty="0"/>
              <a:t>speech recognition systems treat </a:t>
            </a:r>
            <a:r>
              <a:rPr lang="en-US" i="1" dirty="0"/>
              <a:t>uh</a:t>
            </a:r>
            <a:r>
              <a:rPr lang="en-US" dirty="0"/>
              <a:t> and </a:t>
            </a:r>
            <a:r>
              <a:rPr lang="en-US" i="1" dirty="0"/>
              <a:t>um</a:t>
            </a:r>
            <a:r>
              <a:rPr lang="en-US" dirty="0"/>
              <a:t> as words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3295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38200"/>
          </a:xfrm>
        </p:spPr>
        <p:txBody>
          <a:bodyPr>
            <a:normAutofit/>
          </a:bodyPr>
          <a:lstStyle/>
          <a:p>
            <a:r>
              <a:rPr lang="en-US" sz="3200" dirty="0"/>
              <a:t>Word Counting in Corpora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1"/>
            <a:ext cx="8229600" cy="3505199"/>
          </a:xfrm>
        </p:spPr>
        <p:txBody>
          <a:bodyPr>
            <a:normAutofit/>
          </a:bodyPr>
          <a:lstStyle/>
          <a:p>
            <a:r>
              <a:rPr lang="en-US" sz="2400" dirty="0" smtClean="0">
                <a:solidFill>
                  <a:srgbClr val="00B0F0"/>
                </a:solidFill>
              </a:rPr>
              <a:t>Counting: Not </a:t>
            </a:r>
            <a:r>
              <a:rPr lang="en-US" sz="2400" dirty="0">
                <a:solidFill>
                  <a:srgbClr val="00B0F0"/>
                </a:solidFill>
              </a:rPr>
              <a:t>always that </a:t>
            </a:r>
            <a:r>
              <a:rPr lang="en-US" sz="2400" dirty="0" smtClean="0">
                <a:solidFill>
                  <a:srgbClr val="00B0F0"/>
                </a:solidFill>
              </a:rPr>
              <a:t>simple</a:t>
            </a:r>
          </a:p>
          <a:p>
            <a:r>
              <a:rPr lang="en-US" sz="2400" dirty="0"/>
              <a:t>Are capitalized tokens </a:t>
            </a:r>
            <a:r>
              <a:rPr lang="en-US" sz="2400" dirty="0" smtClean="0"/>
              <a:t>and </a:t>
            </a:r>
            <a:r>
              <a:rPr lang="en-US" sz="2400" dirty="0" err="1"/>
              <a:t>uncapitalized</a:t>
            </a:r>
            <a:r>
              <a:rPr lang="en-US" sz="2400" dirty="0"/>
              <a:t> tokens </a:t>
            </a:r>
            <a:r>
              <a:rPr lang="en-US" sz="2400" dirty="0" smtClean="0"/>
              <a:t>are the </a:t>
            </a:r>
            <a:r>
              <a:rPr lang="en-US" sz="2400" dirty="0"/>
              <a:t>same word? </a:t>
            </a:r>
            <a:endParaRPr lang="en-US" sz="2400" dirty="0" smtClean="0"/>
          </a:p>
          <a:p>
            <a:pPr lvl="1"/>
            <a:r>
              <a:rPr lang="en-US" sz="2000" dirty="0" smtClean="0"/>
              <a:t>Ex: They and they</a:t>
            </a:r>
          </a:p>
          <a:p>
            <a:pPr lvl="1"/>
            <a:r>
              <a:rPr lang="en-US" sz="2000" dirty="0" smtClean="0"/>
              <a:t>These </a:t>
            </a:r>
            <a:r>
              <a:rPr lang="en-US" sz="2000" dirty="0"/>
              <a:t>are </a:t>
            </a:r>
            <a:r>
              <a:rPr lang="en-US" sz="2000" dirty="0" smtClean="0"/>
              <a:t>combined together </a:t>
            </a:r>
            <a:r>
              <a:rPr lang="en-US" sz="2000" dirty="0"/>
              <a:t>in speech </a:t>
            </a:r>
            <a:r>
              <a:rPr lang="en-US" sz="2000" dirty="0" smtClean="0"/>
              <a:t>recognition</a:t>
            </a:r>
          </a:p>
          <a:p>
            <a:pPr lvl="1"/>
            <a:r>
              <a:rPr lang="en-US" sz="2000" dirty="0" smtClean="0"/>
              <a:t> </a:t>
            </a:r>
            <a:r>
              <a:rPr lang="en-US" sz="2000" dirty="0"/>
              <a:t>while for part-of-speech-tagging </a:t>
            </a:r>
            <a:r>
              <a:rPr lang="en-US" sz="2000" dirty="0" smtClean="0"/>
              <a:t>cap</a:t>
            </a:r>
            <a:r>
              <a:rPr lang="en-US" sz="2000" dirty="0"/>
              <a:t>italization is retained as a separate feature. </a:t>
            </a:r>
            <a:endParaRPr lang="en-US" sz="2000" dirty="0" smtClean="0"/>
          </a:p>
          <a:p>
            <a:pPr marL="0" indent="0">
              <a:buNone/>
            </a:pPr>
            <a:r>
              <a:rPr lang="en-US" sz="2400" dirty="0"/>
              <a:t> 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381000" y="5066663"/>
            <a:ext cx="838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Note: We </a:t>
            </a:r>
            <a:r>
              <a:rPr lang="en-US" dirty="0"/>
              <a:t>will assume our models are not case-sensitive.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4533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 Counting in Corpora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428999"/>
          </a:xfrm>
        </p:spPr>
        <p:txBody>
          <a:bodyPr>
            <a:normAutofit fontScale="70000" lnSpcReduction="20000"/>
          </a:bodyPr>
          <a:lstStyle/>
          <a:p>
            <a:r>
              <a:rPr lang="en-US" dirty="0">
                <a:solidFill>
                  <a:srgbClr val="00B0F0"/>
                </a:solidFill>
              </a:rPr>
              <a:t>Counting </a:t>
            </a:r>
            <a:r>
              <a:rPr lang="en-US" dirty="0" smtClean="0">
                <a:solidFill>
                  <a:srgbClr val="00B0F0"/>
                </a:solidFill>
              </a:rPr>
              <a:t>: Inflected forms</a:t>
            </a:r>
          </a:p>
          <a:p>
            <a:pPr lvl="1"/>
            <a:r>
              <a:rPr lang="en-US" i="1" dirty="0" smtClean="0"/>
              <a:t>Should </a:t>
            </a:r>
            <a:r>
              <a:rPr lang="en-US" i="1" dirty="0"/>
              <a:t>“cats” and “cat” count as the same when </a:t>
            </a:r>
            <a:r>
              <a:rPr lang="en-US" i="1" dirty="0" smtClean="0"/>
              <a:t>we are counting?</a:t>
            </a:r>
          </a:p>
          <a:p>
            <a:pPr lvl="1"/>
            <a:r>
              <a:rPr lang="en-US" dirty="0"/>
              <a:t>These two words have the same </a:t>
            </a:r>
            <a:r>
              <a:rPr lang="en-US" b="1" dirty="0"/>
              <a:t>lemma </a:t>
            </a:r>
            <a:r>
              <a:rPr lang="en-US" i="1" dirty="0"/>
              <a:t>cat</a:t>
            </a:r>
            <a:r>
              <a:rPr lang="en-US" b="1" dirty="0"/>
              <a:t> </a:t>
            </a:r>
            <a:r>
              <a:rPr lang="en-US" dirty="0"/>
              <a:t>but are different </a:t>
            </a:r>
            <a:r>
              <a:rPr lang="en-US" dirty="0" err="1"/>
              <a:t>wordforms</a:t>
            </a:r>
            <a:r>
              <a:rPr lang="en-US" dirty="0"/>
              <a:t>.</a:t>
            </a:r>
            <a:endParaRPr lang="en-US" i="1" dirty="0"/>
          </a:p>
          <a:p>
            <a:pPr lvl="1"/>
            <a:r>
              <a:rPr lang="en-US" i="1" dirty="0" smtClean="0"/>
              <a:t>How </a:t>
            </a:r>
            <a:r>
              <a:rPr lang="en-US" i="1" dirty="0"/>
              <a:t>about “geese” and “goose”?</a:t>
            </a:r>
          </a:p>
          <a:p>
            <a:r>
              <a:rPr lang="en-US" i="1" dirty="0" smtClean="0">
                <a:solidFill>
                  <a:srgbClr val="00B0F0"/>
                </a:solidFill>
              </a:rPr>
              <a:t>Some </a:t>
            </a:r>
            <a:r>
              <a:rPr lang="en-US" i="1" dirty="0">
                <a:solidFill>
                  <a:srgbClr val="00B0F0"/>
                </a:solidFill>
              </a:rPr>
              <a:t>terminology:</a:t>
            </a:r>
          </a:p>
          <a:p>
            <a:endParaRPr lang="en-US" i="1" dirty="0" smtClean="0"/>
          </a:p>
          <a:p>
            <a:r>
              <a:rPr lang="en-US" i="1" dirty="0" smtClean="0"/>
              <a:t>Lemma</a:t>
            </a:r>
            <a:r>
              <a:rPr lang="en-US" i="1" dirty="0"/>
              <a:t>: a set of lexical forms having the same </a:t>
            </a:r>
            <a:r>
              <a:rPr lang="en-US" i="1" dirty="0" smtClean="0"/>
              <a:t>stem </a:t>
            </a:r>
          </a:p>
          <a:p>
            <a:r>
              <a:rPr lang="en-US" dirty="0" smtClean="0"/>
              <a:t>The </a:t>
            </a:r>
            <a:r>
              <a:rPr lang="en-US" b="1" dirty="0" err="1"/>
              <a:t>wordform</a:t>
            </a:r>
            <a:r>
              <a:rPr lang="en-US" dirty="0"/>
              <a:t> is the full inflected or derived form of the word. </a:t>
            </a:r>
            <a:endParaRPr lang="en-US" dirty="0" smtClean="0"/>
          </a:p>
          <a:p>
            <a:r>
              <a:rPr lang="en-US" i="1" dirty="0" smtClean="0"/>
              <a:t>N</a:t>
            </a:r>
            <a:r>
              <a:rPr lang="en-US" dirty="0" smtClean="0"/>
              <a:t>-grams </a:t>
            </a:r>
            <a:r>
              <a:rPr lang="en-US" dirty="0"/>
              <a:t>for speech recognition in </a:t>
            </a:r>
            <a:r>
              <a:rPr lang="en-US" dirty="0" smtClean="0"/>
              <a:t>English are </a:t>
            </a:r>
            <a:r>
              <a:rPr lang="en-US" dirty="0"/>
              <a:t>based on </a:t>
            </a:r>
            <a:r>
              <a:rPr lang="en-US" dirty="0" err="1" smtClean="0"/>
              <a:t>wordform</a:t>
            </a:r>
            <a:endParaRPr lang="en-US" i="1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535577" y="5651419"/>
            <a:ext cx="838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Note: For </a:t>
            </a:r>
            <a:r>
              <a:rPr lang="en-US" dirty="0"/>
              <a:t>morphologically complex languages like Arabic we </a:t>
            </a:r>
            <a:r>
              <a:rPr lang="en-US" dirty="0" smtClean="0"/>
              <a:t>need </a:t>
            </a:r>
            <a:r>
              <a:rPr lang="en-US" dirty="0"/>
              <a:t>to deal with </a:t>
            </a:r>
            <a:r>
              <a:rPr lang="en-US" dirty="0" err="1"/>
              <a:t>lemmati-zation</a:t>
            </a:r>
            <a:r>
              <a:rPr lang="en-US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40938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>
            <a:normAutofit fontScale="90000"/>
          </a:bodyPr>
          <a:lstStyle/>
          <a:p>
            <a:r>
              <a:rPr lang="en-US" sz="2800" dirty="0" smtClean="0"/>
              <a:t>N-Grams</a:t>
            </a:r>
            <a:br>
              <a:rPr lang="en-US" sz="2800" dirty="0" smtClean="0"/>
            </a:br>
            <a:endParaRPr lang="en-US" sz="28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069" y="685800"/>
            <a:ext cx="8374731" cy="5354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6231765"/>
            <a:ext cx="7765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Ex: “Tomorrow there will be no …”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6427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5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fld id="{59B804A9-F59E-42A0-9E43-6A3A08BAE32B}" type="slidenum">
              <a:rPr lang="ar-SA" sz="1400" smtClean="0">
                <a:solidFill>
                  <a:schemeClr val="bg2"/>
                </a:solidFill>
              </a:rPr>
              <a:pPr/>
              <a:t>20</a:t>
            </a:fld>
            <a:endParaRPr lang="en-US" sz="1400" smtClean="0">
              <a:solidFill>
                <a:schemeClr val="bg2"/>
              </a:solidFill>
            </a:endParaRPr>
          </a:p>
        </p:txBody>
      </p:sp>
      <p:sp>
        <p:nvSpPr>
          <p:cNvPr id="3891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Terminology</a:t>
            </a:r>
          </a:p>
        </p:txBody>
      </p:sp>
      <p:sp>
        <p:nvSpPr>
          <p:cNvPr id="3891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eaLnBrk="1" hangingPunct="1"/>
            <a:r>
              <a:rPr lang="en-US" sz="2800" dirty="0" smtClean="0"/>
              <a:t>Sentence:  unit of written language</a:t>
            </a:r>
          </a:p>
          <a:p>
            <a:pPr eaLnBrk="1" hangingPunct="1"/>
            <a:r>
              <a:rPr lang="en-US" sz="2800" dirty="0" smtClean="0"/>
              <a:t>Utterance:  unit of spoken language</a:t>
            </a:r>
          </a:p>
          <a:p>
            <a:pPr eaLnBrk="1" hangingPunct="1"/>
            <a:r>
              <a:rPr lang="en-US" sz="2800" dirty="0" err="1" smtClean="0"/>
              <a:t>Wordform</a:t>
            </a:r>
            <a:r>
              <a:rPr lang="en-US" sz="2800" dirty="0" smtClean="0"/>
              <a:t>:  the inflected form that appears in the corpus</a:t>
            </a:r>
          </a:p>
          <a:p>
            <a:pPr eaLnBrk="1" hangingPunct="1"/>
            <a:r>
              <a:rPr lang="en-US" sz="2800" dirty="0" smtClean="0"/>
              <a:t>Lemma:  lexical forms having the same stem, part of speech, and word sense</a:t>
            </a:r>
          </a:p>
          <a:p>
            <a:r>
              <a:rPr lang="en-US" sz="2800" dirty="0" smtClean="0"/>
              <a:t>Types:  number of </a:t>
            </a:r>
            <a:r>
              <a:rPr lang="en-US" sz="2800" dirty="0" smtClean="0">
                <a:solidFill>
                  <a:srgbClr val="00B0F0"/>
                </a:solidFill>
              </a:rPr>
              <a:t>distinct</a:t>
            </a:r>
            <a:r>
              <a:rPr lang="en-US" sz="2800" dirty="0" smtClean="0"/>
              <a:t> words in a corpus (vocabulary size V </a:t>
            </a:r>
            <a:r>
              <a:rPr lang="en-US" sz="2800" dirty="0"/>
              <a:t>= number of </a:t>
            </a:r>
            <a:r>
              <a:rPr lang="en-US" sz="2800" dirty="0">
                <a:solidFill>
                  <a:srgbClr val="00B0F0"/>
                </a:solidFill>
              </a:rPr>
              <a:t>distinct</a:t>
            </a:r>
            <a:r>
              <a:rPr lang="en-US" sz="2800" dirty="0"/>
              <a:t> words in a corpus )</a:t>
            </a:r>
            <a:endParaRPr lang="en-US" sz="2800" dirty="0" smtClean="0"/>
          </a:p>
          <a:p>
            <a:pPr eaLnBrk="1" hangingPunct="1"/>
            <a:r>
              <a:rPr lang="en-US" sz="2800" dirty="0" smtClean="0"/>
              <a:t>Tokens:  total number of </a:t>
            </a:r>
            <a:r>
              <a:rPr lang="en-US" sz="2800" dirty="0" smtClean="0">
                <a:solidFill>
                  <a:srgbClr val="00B0F0"/>
                </a:solidFill>
              </a:rPr>
              <a:t>running</a:t>
            </a:r>
            <a:r>
              <a:rPr lang="en-US" sz="2800" dirty="0" smtClean="0"/>
              <a:t> words N</a:t>
            </a:r>
          </a:p>
        </p:txBody>
      </p:sp>
    </p:spTree>
    <p:extLst>
      <p:ext uri="{BB962C8B-B14F-4D97-AF65-F5344CB8AC3E}">
        <p14:creationId xmlns:p14="http://schemas.microsoft.com/office/powerpoint/2010/main" val="2226763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38200"/>
          </a:xfrm>
        </p:spPr>
        <p:txBody>
          <a:bodyPr>
            <a:normAutofit/>
          </a:bodyPr>
          <a:lstStyle/>
          <a:p>
            <a:r>
              <a:rPr lang="en-US" sz="3200" dirty="0"/>
              <a:t>Word Counting in Corpora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1"/>
            <a:ext cx="8229600" cy="4190999"/>
          </a:xfrm>
        </p:spPr>
        <p:txBody>
          <a:bodyPr>
            <a:normAutofit/>
          </a:bodyPr>
          <a:lstStyle/>
          <a:p>
            <a:r>
              <a:rPr lang="en-US" sz="2400" dirty="0" smtClean="0">
                <a:solidFill>
                  <a:srgbClr val="00B0F0"/>
                </a:solidFill>
              </a:rPr>
              <a:t>Counting: Not </a:t>
            </a:r>
            <a:r>
              <a:rPr lang="en-US" sz="2400" dirty="0">
                <a:solidFill>
                  <a:srgbClr val="00B0F0"/>
                </a:solidFill>
              </a:rPr>
              <a:t>always that </a:t>
            </a:r>
            <a:r>
              <a:rPr lang="en-US" sz="2400" dirty="0" smtClean="0">
                <a:solidFill>
                  <a:srgbClr val="00B0F0"/>
                </a:solidFill>
              </a:rPr>
              <a:t>simple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i="1" dirty="0" smtClean="0"/>
              <a:t>N</a:t>
            </a:r>
            <a:r>
              <a:rPr lang="en-US" sz="2400" dirty="0" smtClean="0"/>
              <a:t>-gram models </a:t>
            </a:r>
            <a:r>
              <a:rPr lang="en-US" sz="2400" dirty="0"/>
              <a:t>and counting words in </a:t>
            </a:r>
            <a:r>
              <a:rPr lang="en-US" sz="2400" dirty="0" smtClean="0"/>
              <a:t>general</a:t>
            </a:r>
          </a:p>
          <a:p>
            <a:pPr lvl="1"/>
            <a:r>
              <a:rPr lang="en-US" sz="2000" dirty="0" smtClean="0"/>
              <a:t> </a:t>
            </a:r>
            <a:r>
              <a:rPr lang="en-US" sz="2000" dirty="0"/>
              <a:t>requires </a:t>
            </a:r>
            <a:r>
              <a:rPr lang="en-US" sz="2000" dirty="0" smtClean="0"/>
              <a:t>tokenization </a:t>
            </a:r>
            <a:r>
              <a:rPr lang="en-US" sz="2000" dirty="0"/>
              <a:t>or text normalization </a:t>
            </a:r>
            <a:endParaRPr lang="en-US" sz="2000" dirty="0" smtClean="0"/>
          </a:p>
          <a:p>
            <a:pPr lvl="1"/>
            <a:r>
              <a:rPr lang="en-US" sz="2000" dirty="0" smtClean="0"/>
              <a:t>separating </a:t>
            </a:r>
            <a:r>
              <a:rPr lang="en-US" sz="2000" dirty="0"/>
              <a:t>out punctuation, </a:t>
            </a:r>
            <a:endParaRPr lang="en-US" sz="2000" dirty="0" smtClean="0"/>
          </a:p>
          <a:p>
            <a:pPr lvl="1"/>
            <a:r>
              <a:rPr lang="en-US" sz="2000" dirty="0" smtClean="0"/>
              <a:t>dealing </a:t>
            </a:r>
            <a:r>
              <a:rPr lang="en-US" sz="2000" dirty="0"/>
              <a:t>with abbreviations like </a:t>
            </a:r>
            <a:r>
              <a:rPr lang="en-US" sz="2000" i="1" dirty="0"/>
              <a:t>m.p.h.</a:t>
            </a:r>
            <a:r>
              <a:rPr lang="en-US" sz="2000" dirty="0"/>
              <a:t>, </a:t>
            </a:r>
            <a:endParaRPr lang="en-US" sz="2000" dirty="0" smtClean="0"/>
          </a:p>
          <a:p>
            <a:pPr lvl="1"/>
            <a:r>
              <a:rPr lang="en-US" sz="2000" dirty="0" smtClean="0"/>
              <a:t>normalizing </a:t>
            </a:r>
            <a:r>
              <a:rPr lang="en-US" sz="2000" dirty="0"/>
              <a:t>spelling, and so on.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87197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38200"/>
          </a:xfrm>
        </p:spPr>
        <p:txBody>
          <a:bodyPr>
            <a:normAutofit/>
          </a:bodyPr>
          <a:lstStyle/>
          <a:p>
            <a:r>
              <a:rPr lang="en-US" sz="3200" dirty="0"/>
              <a:t>Word Counting in Corpora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1"/>
            <a:ext cx="8229600" cy="5333999"/>
          </a:xfrm>
        </p:spPr>
        <p:txBody>
          <a:bodyPr>
            <a:normAutofit/>
          </a:bodyPr>
          <a:lstStyle/>
          <a:p>
            <a:r>
              <a:rPr lang="en-US" sz="2400" dirty="0" smtClean="0">
                <a:solidFill>
                  <a:srgbClr val="00B0F0"/>
                </a:solidFill>
              </a:rPr>
              <a:t>Counting</a:t>
            </a:r>
            <a:r>
              <a:rPr lang="en-US" sz="2400" dirty="0">
                <a:solidFill>
                  <a:srgbClr val="00B0F0"/>
                </a:solidFill>
              </a:rPr>
              <a:t>: </a:t>
            </a:r>
            <a:r>
              <a:rPr lang="en-US" sz="2400" dirty="0" smtClean="0">
                <a:solidFill>
                  <a:srgbClr val="00B0F0"/>
                </a:solidFill>
              </a:rPr>
              <a:t>Types </a:t>
            </a:r>
            <a:r>
              <a:rPr lang="en-US" sz="2400" dirty="0">
                <a:solidFill>
                  <a:srgbClr val="00B0F0"/>
                </a:solidFill>
              </a:rPr>
              <a:t>and Tokens</a:t>
            </a:r>
          </a:p>
          <a:p>
            <a:r>
              <a:rPr lang="en-US" sz="2400" dirty="0" smtClean="0">
                <a:solidFill>
                  <a:srgbClr val="00B0F0"/>
                </a:solidFill>
              </a:rPr>
              <a:t>How </a:t>
            </a:r>
            <a:r>
              <a:rPr lang="en-US" sz="2400" dirty="0">
                <a:solidFill>
                  <a:srgbClr val="00B0F0"/>
                </a:solidFill>
              </a:rPr>
              <a:t>many words are there in English? </a:t>
            </a:r>
            <a:endParaRPr lang="en-US" sz="2400" dirty="0" smtClean="0">
              <a:solidFill>
                <a:srgbClr val="00B0F0"/>
              </a:solidFill>
            </a:endParaRPr>
          </a:p>
          <a:p>
            <a:r>
              <a:rPr lang="en-US" sz="2400" dirty="0" smtClean="0"/>
              <a:t>To </a:t>
            </a:r>
            <a:r>
              <a:rPr lang="en-US" sz="2400" dirty="0"/>
              <a:t>answer this question </a:t>
            </a:r>
            <a:endParaRPr lang="en-US" sz="2400" dirty="0" smtClean="0"/>
          </a:p>
          <a:p>
            <a:pPr lvl="1"/>
            <a:r>
              <a:rPr lang="en-US" sz="2000" dirty="0" smtClean="0"/>
              <a:t>we </a:t>
            </a:r>
            <a:r>
              <a:rPr lang="en-US" sz="2000" dirty="0"/>
              <a:t>need to </a:t>
            </a:r>
            <a:r>
              <a:rPr lang="en-US" sz="2000" dirty="0" smtClean="0"/>
              <a:t>distinguish </a:t>
            </a:r>
            <a:r>
              <a:rPr lang="en-US" sz="2000" b="1" dirty="0"/>
              <a:t>types</a:t>
            </a:r>
            <a:r>
              <a:rPr lang="en-US" sz="2000" dirty="0"/>
              <a:t>, the number of distinct words in a corpus or vocabulary size </a:t>
            </a:r>
            <a:r>
              <a:rPr lang="en-US" sz="2000" i="1" dirty="0"/>
              <a:t>V</a:t>
            </a:r>
            <a:r>
              <a:rPr lang="en-US" sz="2000" dirty="0"/>
              <a:t> </a:t>
            </a:r>
            <a:r>
              <a:rPr lang="en-US" sz="2000" dirty="0" smtClean="0"/>
              <a:t> </a:t>
            </a:r>
          </a:p>
          <a:p>
            <a:pPr lvl="1"/>
            <a:r>
              <a:rPr lang="en-US" sz="2000" dirty="0" smtClean="0"/>
              <a:t>from </a:t>
            </a:r>
            <a:r>
              <a:rPr lang="en-US" sz="2000" b="1" dirty="0"/>
              <a:t>tokens</a:t>
            </a:r>
            <a:r>
              <a:rPr lang="en-US" sz="2000" dirty="0"/>
              <a:t>, the total number</a:t>
            </a:r>
            <a:r>
              <a:rPr lang="en-US" sz="2000" b="1" dirty="0"/>
              <a:t> </a:t>
            </a:r>
            <a:r>
              <a:rPr lang="en-US" sz="2000" i="1" dirty="0"/>
              <a:t>N</a:t>
            </a:r>
            <a:r>
              <a:rPr lang="en-US" sz="2000" b="1" dirty="0"/>
              <a:t> </a:t>
            </a:r>
            <a:r>
              <a:rPr lang="en-US" sz="2000" dirty="0"/>
              <a:t>of running words. </a:t>
            </a:r>
            <a:endParaRPr lang="en-US" sz="2000" dirty="0" smtClean="0"/>
          </a:p>
          <a:p>
            <a:r>
              <a:rPr lang="en-US" sz="2400" dirty="0" smtClean="0"/>
              <a:t>The </a:t>
            </a:r>
            <a:r>
              <a:rPr lang="en-US" sz="2400" dirty="0"/>
              <a:t>following Brown </a:t>
            </a:r>
            <a:r>
              <a:rPr lang="en-US" sz="2400" dirty="0" smtClean="0"/>
              <a:t>sentence:</a:t>
            </a:r>
          </a:p>
          <a:p>
            <a:r>
              <a:rPr lang="en-US" sz="2400" i="1" dirty="0"/>
              <a:t>They picnicked by </a:t>
            </a:r>
            <a:r>
              <a:rPr lang="en-US" sz="2400" i="1" dirty="0">
                <a:solidFill>
                  <a:srgbClr val="00B0F0"/>
                </a:solidFill>
              </a:rPr>
              <a:t>the</a:t>
            </a:r>
            <a:r>
              <a:rPr lang="en-US" sz="2400" i="1" dirty="0"/>
              <a:t> pool, then lay back on </a:t>
            </a:r>
            <a:r>
              <a:rPr lang="en-US" sz="2400" i="1" dirty="0">
                <a:solidFill>
                  <a:srgbClr val="00B0F0"/>
                </a:solidFill>
              </a:rPr>
              <a:t>the</a:t>
            </a:r>
            <a:r>
              <a:rPr lang="en-US" sz="2400" i="1" dirty="0"/>
              <a:t> grass</a:t>
            </a:r>
          </a:p>
          <a:p>
            <a:pPr marL="0" indent="0">
              <a:buNone/>
            </a:pPr>
            <a:r>
              <a:rPr lang="en-US" sz="2400" i="1" dirty="0"/>
              <a:t>     and looked at </a:t>
            </a:r>
            <a:r>
              <a:rPr lang="en-US" sz="2400" i="1" dirty="0">
                <a:solidFill>
                  <a:srgbClr val="00B0F0"/>
                </a:solidFill>
              </a:rPr>
              <a:t>the</a:t>
            </a:r>
            <a:r>
              <a:rPr lang="en-US" sz="2400" i="1" dirty="0"/>
              <a:t> stars.</a:t>
            </a:r>
          </a:p>
          <a:p>
            <a:pPr lvl="1"/>
            <a:r>
              <a:rPr lang="en-US" sz="2000" dirty="0"/>
              <a:t>has 16</a:t>
            </a:r>
            <a:r>
              <a:rPr lang="en-US" sz="2000" b="1" dirty="0"/>
              <a:t> </a:t>
            </a:r>
            <a:r>
              <a:rPr lang="en-US" sz="2000" dirty="0"/>
              <a:t>tokens and 2 punctuations (18 tokens </a:t>
            </a:r>
            <a:r>
              <a:rPr lang="en-US" sz="2000" dirty="0" smtClean="0"/>
              <a:t>by counting </a:t>
            </a:r>
            <a:r>
              <a:rPr lang="en-US" sz="2000" dirty="0"/>
              <a:t>punctuation)</a:t>
            </a:r>
          </a:p>
          <a:p>
            <a:pPr lvl="1"/>
            <a:r>
              <a:rPr lang="en-US" sz="2000" dirty="0" smtClean="0"/>
              <a:t>14 </a:t>
            </a:r>
            <a:r>
              <a:rPr lang="en-US" sz="2000" dirty="0"/>
              <a:t>types (not counting punctuation</a:t>
            </a:r>
            <a:r>
              <a:rPr lang="en-US" sz="2000" dirty="0" smtClean="0"/>
              <a:t>)</a:t>
            </a:r>
          </a:p>
          <a:p>
            <a:pPr lvl="1"/>
            <a:r>
              <a:rPr lang="en-US" sz="2000" dirty="0" smtClean="0"/>
              <a:t>note </a:t>
            </a:r>
            <a:r>
              <a:rPr lang="en-US" sz="2000" dirty="0"/>
              <a:t>that “the” is used 3 times, so </a:t>
            </a:r>
            <a:r>
              <a:rPr lang="en-US" sz="2000" dirty="0" smtClean="0"/>
              <a:t>there are </a:t>
            </a:r>
            <a:r>
              <a:rPr lang="en-US" sz="2000" dirty="0"/>
              <a:t>only </a:t>
            </a:r>
            <a:r>
              <a:rPr lang="en-US" sz="2000" dirty="0" smtClean="0"/>
              <a:t>14 </a:t>
            </a:r>
            <a:r>
              <a:rPr lang="en-US" sz="2000" dirty="0"/>
              <a:t>unique types (as opposed to tokens).</a:t>
            </a:r>
          </a:p>
          <a:p>
            <a:pPr lvl="1"/>
            <a:endParaRPr lang="en-US" sz="20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457200" y="6324209"/>
            <a:ext cx="807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Note: We </a:t>
            </a:r>
            <a:r>
              <a:rPr lang="en-US" i="1" dirty="0" smtClean="0"/>
              <a:t>focus </a:t>
            </a:r>
            <a:r>
              <a:rPr lang="en-US" i="1" dirty="0"/>
              <a:t>on </a:t>
            </a:r>
            <a:r>
              <a:rPr lang="en-US" i="1" dirty="0" smtClean="0"/>
              <a:t>counting both </a:t>
            </a:r>
            <a:r>
              <a:rPr lang="en-US" i="1" dirty="0"/>
              <a:t>types and tokens of </a:t>
            </a:r>
            <a:r>
              <a:rPr lang="en-US" i="1" dirty="0" smtClean="0"/>
              <a:t>N-grams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4652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>
            <a:normAutofit/>
          </a:bodyPr>
          <a:lstStyle/>
          <a:p>
            <a:r>
              <a:rPr lang="en-US" sz="3200" dirty="0"/>
              <a:t>Word Counting in Corpora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19200"/>
            <a:ext cx="8686800" cy="4525963"/>
          </a:xfrm>
        </p:spPr>
        <p:txBody>
          <a:bodyPr>
            <a:normAutofit/>
          </a:bodyPr>
          <a:lstStyle/>
          <a:p>
            <a:r>
              <a:rPr lang="en-US" sz="2400" dirty="0"/>
              <a:t>The Switchboard corpus </a:t>
            </a:r>
            <a:r>
              <a:rPr lang="en-US" sz="2400" dirty="0" smtClean="0"/>
              <a:t>has </a:t>
            </a:r>
            <a:r>
              <a:rPr lang="en-US" sz="2400" dirty="0"/>
              <a:t>about 20,000 </a:t>
            </a:r>
            <a:r>
              <a:rPr lang="en-US" sz="2400" dirty="0" err="1">
                <a:solidFill>
                  <a:srgbClr val="00B0F0"/>
                </a:solidFill>
              </a:rPr>
              <a:t>wordform</a:t>
            </a:r>
            <a:r>
              <a:rPr lang="en-US" sz="2400" dirty="0">
                <a:solidFill>
                  <a:srgbClr val="00B0F0"/>
                </a:solidFill>
              </a:rPr>
              <a:t> types </a:t>
            </a:r>
            <a:r>
              <a:rPr lang="en-US" sz="2400" dirty="0"/>
              <a:t>(from about 3 million </a:t>
            </a:r>
            <a:r>
              <a:rPr lang="en-US" sz="2400" dirty="0" err="1">
                <a:solidFill>
                  <a:srgbClr val="00B0F0"/>
                </a:solidFill>
              </a:rPr>
              <a:t>wordform</a:t>
            </a:r>
            <a:r>
              <a:rPr lang="en-US" sz="2400" dirty="0">
                <a:solidFill>
                  <a:srgbClr val="00B0F0"/>
                </a:solidFill>
              </a:rPr>
              <a:t> tokens</a:t>
            </a:r>
            <a:r>
              <a:rPr lang="en-US" sz="2400" dirty="0"/>
              <a:t>) </a:t>
            </a:r>
            <a:endParaRPr lang="en-US" sz="2400" dirty="0" smtClean="0"/>
          </a:p>
          <a:p>
            <a:r>
              <a:rPr lang="en-US" sz="2400" dirty="0" smtClean="0"/>
              <a:t>Shakespeare's </a:t>
            </a:r>
            <a:r>
              <a:rPr lang="en-US" sz="2400" dirty="0"/>
              <a:t>complete works have 29,066 </a:t>
            </a:r>
            <a:r>
              <a:rPr lang="en-US" sz="2400" dirty="0" err="1"/>
              <a:t>wordform</a:t>
            </a:r>
            <a:r>
              <a:rPr lang="en-US" sz="2400" dirty="0"/>
              <a:t> types (from 884,647 </a:t>
            </a:r>
            <a:r>
              <a:rPr lang="en-US" sz="2400" dirty="0" err="1"/>
              <a:t>wordform</a:t>
            </a:r>
            <a:r>
              <a:rPr lang="en-US" sz="2400" dirty="0"/>
              <a:t> tokens) </a:t>
            </a:r>
            <a:endParaRPr lang="en-US" sz="2400" dirty="0" smtClean="0"/>
          </a:p>
          <a:p>
            <a:r>
              <a:rPr lang="en-US" sz="2400" dirty="0" smtClean="0"/>
              <a:t>The </a:t>
            </a:r>
            <a:r>
              <a:rPr lang="en-US" sz="2400" dirty="0"/>
              <a:t>Brown corpus has 61,805 </a:t>
            </a:r>
            <a:r>
              <a:rPr lang="en-US" sz="2400" dirty="0" err="1"/>
              <a:t>wordform</a:t>
            </a:r>
            <a:r>
              <a:rPr lang="en-US" sz="2400" dirty="0"/>
              <a:t> types from 37,851 lemma types (from 1 million </a:t>
            </a:r>
            <a:r>
              <a:rPr lang="en-US" sz="2400" dirty="0" err="1"/>
              <a:t>wordform</a:t>
            </a:r>
            <a:r>
              <a:rPr lang="en-US" sz="2400" dirty="0"/>
              <a:t> tokens). </a:t>
            </a:r>
            <a:endParaRPr lang="en-US" sz="2400" dirty="0" smtClean="0"/>
          </a:p>
          <a:p>
            <a:r>
              <a:rPr lang="en-US" sz="2400" dirty="0" smtClean="0"/>
              <a:t>Dictionaries </a:t>
            </a:r>
            <a:r>
              <a:rPr lang="en-US" sz="2400" dirty="0"/>
              <a:t>can help in giving lemma counts; </a:t>
            </a:r>
            <a:endParaRPr lang="en-US" sz="2400" dirty="0" smtClean="0"/>
          </a:p>
          <a:p>
            <a:pPr lvl="1"/>
            <a:r>
              <a:rPr lang="en-US" sz="2000" dirty="0" smtClean="0"/>
              <a:t>dictionary </a:t>
            </a:r>
            <a:r>
              <a:rPr lang="en-US" sz="2000" dirty="0"/>
              <a:t>entries, or </a:t>
            </a:r>
            <a:r>
              <a:rPr lang="en-US" sz="2000" b="1" dirty="0"/>
              <a:t>boldface forms</a:t>
            </a:r>
            <a:r>
              <a:rPr lang="en-US" sz="2000" dirty="0"/>
              <a:t> are a </a:t>
            </a:r>
            <a:r>
              <a:rPr lang="en-US" sz="2000" dirty="0" smtClean="0"/>
              <a:t>rough </a:t>
            </a:r>
            <a:r>
              <a:rPr lang="en-US" sz="2000" dirty="0"/>
              <a:t>upper bound on the number of lemmas </a:t>
            </a:r>
            <a:r>
              <a:rPr lang="en-US" sz="2000" dirty="0" smtClean="0"/>
              <a:t>(some </a:t>
            </a:r>
            <a:r>
              <a:rPr lang="en-US" sz="2000" dirty="0"/>
              <a:t>lemmas have multiple boldface forms). </a:t>
            </a:r>
            <a:endParaRPr lang="en-US" sz="2000" dirty="0" smtClean="0"/>
          </a:p>
          <a:p>
            <a:r>
              <a:rPr lang="en-US" sz="2400" dirty="0" smtClean="0"/>
              <a:t>The </a:t>
            </a:r>
            <a:r>
              <a:rPr lang="en-US" sz="2400" dirty="0"/>
              <a:t>American Heritage Dictionary lists 200,000 boldface forms. </a:t>
            </a:r>
            <a:endParaRPr lang="en-US" sz="2400" dirty="0" smtClean="0"/>
          </a:p>
          <a:p>
            <a:r>
              <a:rPr lang="en-US" sz="2400" dirty="0" smtClean="0"/>
              <a:t>The </a:t>
            </a:r>
            <a:r>
              <a:rPr lang="en-US" sz="2400" dirty="0"/>
              <a:t>larger corpora we look at, the more word types we find. </a:t>
            </a: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1455658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Word Counting in Corpora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353373"/>
            <a:ext cx="8153399" cy="53102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67516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SIMPLE (UNSMOOTHED) </a:t>
            </a:r>
            <a:r>
              <a:rPr lang="en-US" sz="3200" i="1" dirty="0"/>
              <a:t>N</a:t>
            </a:r>
            <a:r>
              <a:rPr lang="en-US" sz="3200" dirty="0"/>
              <a:t> -GRAMS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009" y="1552574"/>
            <a:ext cx="8944410" cy="50006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51922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SIMPLE (UNSMOOTHED) </a:t>
            </a:r>
            <a:r>
              <a:rPr lang="en-US" sz="3200" i="1" dirty="0"/>
              <a:t>N</a:t>
            </a:r>
            <a:r>
              <a:rPr lang="en-US" sz="3200" dirty="0"/>
              <a:t> -GRAMS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>
                <a:solidFill>
                  <a:srgbClr val="00B0F0"/>
                </a:solidFill>
              </a:rPr>
              <a:t>Ways </a:t>
            </a:r>
            <a:r>
              <a:rPr lang="en-US" sz="2400" dirty="0">
                <a:solidFill>
                  <a:srgbClr val="00B0F0"/>
                </a:solidFill>
              </a:rPr>
              <a:t>to assign probabilities to strings of </a:t>
            </a:r>
            <a:r>
              <a:rPr lang="en-US" sz="2400" dirty="0" smtClean="0">
                <a:solidFill>
                  <a:srgbClr val="00B0F0"/>
                </a:solidFill>
              </a:rPr>
              <a:t>words:</a:t>
            </a:r>
          </a:p>
          <a:p>
            <a:r>
              <a:rPr lang="en-US" sz="2400" dirty="0" smtClean="0"/>
              <a:t>for </a:t>
            </a:r>
            <a:r>
              <a:rPr lang="en-US" sz="2400" dirty="0"/>
              <a:t>giving a </a:t>
            </a:r>
            <a:r>
              <a:rPr lang="en-US" sz="2400" dirty="0" smtClean="0"/>
              <a:t>probabilistic prediction </a:t>
            </a:r>
            <a:r>
              <a:rPr lang="en-US" sz="2400" dirty="0"/>
              <a:t>of what the next word will be in a </a:t>
            </a:r>
            <a:r>
              <a:rPr lang="en-US" sz="2400" dirty="0" smtClean="0"/>
              <a:t>sequence or</a:t>
            </a:r>
          </a:p>
          <a:p>
            <a:r>
              <a:rPr lang="en-US" sz="2400" dirty="0"/>
              <a:t>for computing the probability of an entire sentence </a:t>
            </a:r>
          </a:p>
          <a:p>
            <a:endParaRPr lang="en-US" sz="2400" dirty="0" smtClean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263992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SIMPLE (UNSMOOTHED) </a:t>
            </a:r>
            <a:r>
              <a:rPr lang="en-US" sz="3200" i="1" dirty="0"/>
              <a:t>N</a:t>
            </a:r>
            <a:r>
              <a:rPr lang="en-US" sz="3200" dirty="0"/>
              <a:t> -GRAMS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solidFill>
                  <a:srgbClr val="00B0F0"/>
                </a:solidFill>
              </a:rPr>
              <a:t>The simplest possible model of word </a:t>
            </a:r>
            <a:r>
              <a:rPr lang="en-US" sz="2400" dirty="0" smtClean="0">
                <a:solidFill>
                  <a:srgbClr val="00B0F0"/>
                </a:solidFill>
              </a:rPr>
              <a:t>sequences: </a:t>
            </a:r>
          </a:p>
          <a:p>
            <a:r>
              <a:rPr lang="en-US" sz="2400" dirty="0" smtClean="0"/>
              <a:t>let any word </a:t>
            </a:r>
            <a:r>
              <a:rPr lang="en-US" sz="2400" dirty="0"/>
              <a:t>of the language follow any other word. </a:t>
            </a:r>
            <a:endParaRPr lang="en-US" sz="2400" dirty="0" smtClean="0"/>
          </a:p>
          <a:p>
            <a:r>
              <a:rPr lang="en-US" sz="2400" dirty="0">
                <a:solidFill>
                  <a:srgbClr val="00B0F0"/>
                </a:solidFill>
              </a:rPr>
              <a:t>T</a:t>
            </a:r>
            <a:r>
              <a:rPr lang="en-US" sz="2400" dirty="0" smtClean="0">
                <a:solidFill>
                  <a:srgbClr val="00B0F0"/>
                </a:solidFill>
              </a:rPr>
              <a:t>he </a:t>
            </a:r>
            <a:r>
              <a:rPr lang="en-US" sz="2400" dirty="0">
                <a:solidFill>
                  <a:srgbClr val="00B0F0"/>
                </a:solidFill>
              </a:rPr>
              <a:t>probabilistic version </a:t>
            </a:r>
            <a:r>
              <a:rPr lang="en-US" sz="2400" dirty="0" smtClean="0">
                <a:solidFill>
                  <a:srgbClr val="00B0F0"/>
                </a:solidFill>
              </a:rPr>
              <a:t>of this theory: </a:t>
            </a:r>
          </a:p>
          <a:p>
            <a:r>
              <a:rPr lang="en-US" sz="2400" dirty="0" smtClean="0"/>
              <a:t>every </a:t>
            </a:r>
            <a:r>
              <a:rPr lang="en-US" sz="2400" dirty="0"/>
              <a:t>word </a:t>
            </a:r>
            <a:r>
              <a:rPr lang="en-US" sz="2400" dirty="0" smtClean="0"/>
              <a:t>will </a:t>
            </a:r>
            <a:r>
              <a:rPr lang="en-US" sz="2400" dirty="0"/>
              <a:t>have an equal probability of </a:t>
            </a:r>
            <a:r>
              <a:rPr lang="en-US" sz="2400" dirty="0" smtClean="0"/>
              <a:t>following every </a:t>
            </a:r>
            <a:r>
              <a:rPr lang="en-US" sz="2400" dirty="0"/>
              <a:t>other word. </a:t>
            </a:r>
            <a:endParaRPr lang="en-US" sz="2400" dirty="0" smtClean="0"/>
          </a:p>
          <a:p>
            <a:r>
              <a:rPr lang="en-US" sz="2400" dirty="0" smtClean="0"/>
              <a:t>English language</a:t>
            </a:r>
          </a:p>
          <a:p>
            <a:pPr lvl="1"/>
            <a:r>
              <a:rPr lang="en-US" sz="2000" dirty="0" smtClean="0"/>
              <a:t>If English had </a:t>
            </a:r>
            <a:r>
              <a:rPr lang="en-US" sz="2000" dirty="0"/>
              <a:t>100,000 </a:t>
            </a:r>
            <a:r>
              <a:rPr lang="en-US" sz="2000" dirty="0" smtClean="0"/>
              <a:t>words </a:t>
            </a:r>
          </a:p>
          <a:p>
            <a:pPr lvl="1"/>
            <a:r>
              <a:rPr lang="en-US" sz="2000" dirty="0" smtClean="0"/>
              <a:t>the </a:t>
            </a:r>
            <a:r>
              <a:rPr lang="en-US" sz="2000" dirty="0"/>
              <a:t>probability of any </a:t>
            </a:r>
            <a:r>
              <a:rPr lang="en-US" sz="2000" dirty="0" smtClean="0"/>
              <a:t>word following </a:t>
            </a:r>
            <a:r>
              <a:rPr lang="en-US" sz="2000" dirty="0"/>
              <a:t>any other word would be </a:t>
            </a:r>
            <a:r>
              <a:rPr lang="en-US" sz="2000" dirty="0" smtClean="0"/>
              <a:t>1/1,00,000 = 0.00001</a:t>
            </a:r>
            <a:r>
              <a:rPr lang="en-US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34506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SIMPLE (UNSMOOTHED) </a:t>
            </a:r>
            <a:r>
              <a:rPr lang="en-US" sz="3200" i="1" dirty="0"/>
              <a:t>N</a:t>
            </a:r>
            <a:r>
              <a:rPr lang="en-US" sz="3200" dirty="0"/>
              <a:t> -GRAMS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>
                <a:solidFill>
                  <a:srgbClr val="00B0F0"/>
                </a:solidFill>
              </a:rPr>
              <a:t>More </a:t>
            </a:r>
            <a:r>
              <a:rPr lang="en-US" sz="2400" dirty="0">
                <a:solidFill>
                  <a:srgbClr val="00B0F0"/>
                </a:solidFill>
              </a:rPr>
              <a:t>complex model of word </a:t>
            </a:r>
            <a:r>
              <a:rPr lang="en-US" sz="2400" dirty="0" smtClean="0">
                <a:solidFill>
                  <a:srgbClr val="00B0F0"/>
                </a:solidFill>
              </a:rPr>
              <a:t>sequences:</a:t>
            </a:r>
          </a:p>
          <a:p>
            <a:r>
              <a:rPr lang="en-US" sz="2400" dirty="0"/>
              <a:t>A</a:t>
            </a:r>
            <a:r>
              <a:rPr lang="en-US" sz="2400" dirty="0" smtClean="0"/>
              <a:t>ny </a:t>
            </a:r>
            <a:r>
              <a:rPr lang="en-US" sz="2400" dirty="0"/>
              <a:t>word </a:t>
            </a:r>
            <a:r>
              <a:rPr lang="en-US" sz="2400" dirty="0" smtClean="0"/>
              <a:t>could follow </a:t>
            </a:r>
            <a:r>
              <a:rPr lang="en-US" sz="2400" dirty="0"/>
              <a:t>any other word, </a:t>
            </a:r>
            <a:r>
              <a:rPr lang="en-US" sz="2400" dirty="0">
                <a:solidFill>
                  <a:srgbClr val="FF0000"/>
                </a:solidFill>
              </a:rPr>
              <a:t>but the following word would appear with its </a:t>
            </a:r>
            <a:r>
              <a:rPr lang="en-US" sz="2400" dirty="0" smtClean="0">
                <a:solidFill>
                  <a:srgbClr val="FF0000"/>
                </a:solidFill>
              </a:rPr>
              <a:t>normal frequency </a:t>
            </a:r>
            <a:r>
              <a:rPr lang="en-US" sz="2400" dirty="0">
                <a:solidFill>
                  <a:srgbClr val="FF0000"/>
                </a:solidFill>
              </a:rPr>
              <a:t>of occurrence</a:t>
            </a:r>
            <a:r>
              <a:rPr lang="en-US" sz="2400" dirty="0"/>
              <a:t>. </a:t>
            </a:r>
            <a:endParaRPr lang="en-US" sz="2400" dirty="0" smtClean="0"/>
          </a:p>
          <a:p>
            <a:r>
              <a:rPr lang="en-US" sz="2400" dirty="0" smtClean="0"/>
              <a:t>Ex: word </a:t>
            </a:r>
            <a:r>
              <a:rPr lang="en-US" sz="2400" i="1" dirty="0"/>
              <a:t>the </a:t>
            </a:r>
            <a:r>
              <a:rPr lang="en-US" sz="2400" dirty="0"/>
              <a:t>has a high </a:t>
            </a:r>
            <a:r>
              <a:rPr lang="en-US" sz="2400" dirty="0" smtClean="0"/>
              <a:t>relative frequency</a:t>
            </a:r>
          </a:p>
          <a:p>
            <a:pPr lvl="1"/>
            <a:r>
              <a:rPr lang="en-US" sz="2000" dirty="0" smtClean="0"/>
              <a:t>it </a:t>
            </a:r>
            <a:r>
              <a:rPr lang="en-US" sz="2000" dirty="0"/>
              <a:t>occurs 69,971 times in the Brown corpus of </a:t>
            </a:r>
            <a:r>
              <a:rPr lang="en-US" sz="2000" dirty="0" smtClean="0"/>
              <a:t>10, 00,000 words</a:t>
            </a:r>
          </a:p>
          <a:p>
            <a:pPr lvl="1"/>
            <a:r>
              <a:rPr lang="en-US" sz="2000" dirty="0" smtClean="0"/>
              <a:t>i.e</a:t>
            </a:r>
            <a:r>
              <a:rPr lang="en-US" sz="2000" dirty="0"/>
              <a:t>. 7% (</a:t>
            </a:r>
            <a:r>
              <a:rPr lang="en-US" sz="2000" dirty="0" smtClean="0"/>
              <a:t>69,971</a:t>
            </a:r>
            <a:r>
              <a:rPr lang="en-US" sz="2000" dirty="0"/>
              <a:t>/ 10,00,000 = 0.069971‬ </a:t>
            </a:r>
            <a:r>
              <a:rPr lang="en-US" sz="2000" dirty="0" smtClean="0"/>
              <a:t>= 7%) of </a:t>
            </a:r>
            <a:r>
              <a:rPr lang="en-US" sz="2000" dirty="0"/>
              <a:t>the words in this particular corpus are </a:t>
            </a:r>
            <a:r>
              <a:rPr lang="en-US" sz="2000" i="1" dirty="0" smtClean="0"/>
              <a:t>the</a:t>
            </a:r>
          </a:p>
          <a:p>
            <a:pPr lvl="1"/>
            <a:r>
              <a:rPr lang="en-US" sz="2000" dirty="0" smtClean="0"/>
              <a:t>the word </a:t>
            </a:r>
            <a:r>
              <a:rPr lang="en-US" sz="2000" i="1" dirty="0" smtClean="0"/>
              <a:t>rabbit </a:t>
            </a:r>
            <a:r>
              <a:rPr lang="en-US" sz="2000" dirty="0"/>
              <a:t>occurs only 11 times in the Brown corpus</a:t>
            </a:r>
          </a:p>
        </p:txBody>
      </p:sp>
    </p:spTree>
    <p:extLst>
      <p:ext uri="{BB962C8B-B14F-4D97-AF65-F5344CB8AC3E}">
        <p14:creationId xmlns:p14="http://schemas.microsoft.com/office/powerpoint/2010/main" val="847355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SIMPLE (UNSMOOTHED) </a:t>
            </a:r>
            <a:r>
              <a:rPr lang="en-US" sz="3200" i="1" dirty="0"/>
              <a:t>N</a:t>
            </a:r>
            <a:r>
              <a:rPr lang="en-US" sz="3200" dirty="0"/>
              <a:t> -GRAMS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382000" cy="4754563"/>
          </a:xfrm>
        </p:spPr>
        <p:txBody>
          <a:bodyPr>
            <a:normAutofit fontScale="92500" lnSpcReduction="20000"/>
          </a:bodyPr>
          <a:lstStyle/>
          <a:p>
            <a:r>
              <a:rPr lang="en-US" sz="2400" dirty="0" smtClean="0">
                <a:solidFill>
                  <a:srgbClr val="00B0F0"/>
                </a:solidFill>
              </a:rPr>
              <a:t>How can  we use </a:t>
            </a:r>
            <a:r>
              <a:rPr lang="en-US" sz="2400" dirty="0">
                <a:solidFill>
                  <a:srgbClr val="00B0F0"/>
                </a:solidFill>
              </a:rPr>
              <a:t>these relative frequencies to assign a probability </a:t>
            </a:r>
            <a:r>
              <a:rPr lang="en-US" sz="2400" dirty="0" smtClean="0">
                <a:solidFill>
                  <a:srgbClr val="00B0F0"/>
                </a:solidFill>
              </a:rPr>
              <a:t>distribution across </a:t>
            </a:r>
            <a:r>
              <a:rPr lang="en-US" sz="2400" dirty="0">
                <a:solidFill>
                  <a:srgbClr val="00B0F0"/>
                </a:solidFill>
              </a:rPr>
              <a:t>following </a:t>
            </a:r>
            <a:r>
              <a:rPr lang="en-US" sz="2400" dirty="0" smtClean="0">
                <a:solidFill>
                  <a:srgbClr val="00B0F0"/>
                </a:solidFill>
              </a:rPr>
              <a:t>words?</a:t>
            </a:r>
          </a:p>
          <a:p>
            <a:r>
              <a:rPr lang="en-US" sz="2400" dirty="0" smtClean="0"/>
              <a:t>Ex: if we have </a:t>
            </a:r>
            <a:r>
              <a:rPr lang="en-US" sz="2400" dirty="0"/>
              <a:t>just seen the string </a:t>
            </a:r>
            <a:r>
              <a:rPr lang="en-US" sz="2400" i="1" dirty="0"/>
              <a:t>Anyhow</a:t>
            </a:r>
            <a:r>
              <a:rPr lang="en-US" sz="2400" dirty="0"/>
              <a:t>, </a:t>
            </a:r>
            <a:endParaRPr lang="en-US" sz="2400" dirty="0" smtClean="0"/>
          </a:p>
          <a:p>
            <a:pPr lvl="1"/>
            <a:r>
              <a:rPr lang="en-US" sz="2000" dirty="0" smtClean="0"/>
              <a:t>we can use </a:t>
            </a:r>
            <a:r>
              <a:rPr lang="en-US" sz="2000" dirty="0"/>
              <a:t>the probability </a:t>
            </a:r>
            <a:r>
              <a:rPr lang="en-US" sz="2000" dirty="0" smtClean="0"/>
              <a:t>0.07 </a:t>
            </a:r>
            <a:r>
              <a:rPr lang="en-US" sz="2000" dirty="0"/>
              <a:t>for </a:t>
            </a:r>
            <a:r>
              <a:rPr lang="en-US" sz="2000" i="1" dirty="0"/>
              <a:t>the</a:t>
            </a:r>
            <a:r>
              <a:rPr lang="en-US" sz="2000" dirty="0"/>
              <a:t> </a:t>
            </a:r>
            <a:r>
              <a:rPr lang="en-US" sz="2000" dirty="0" smtClean="0"/>
              <a:t>and</a:t>
            </a:r>
          </a:p>
          <a:p>
            <a:pPr lvl="1"/>
            <a:r>
              <a:rPr lang="en-US" sz="2000" dirty="0" smtClean="0"/>
              <a:t> </a:t>
            </a:r>
            <a:r>
              <a:rPr lang="en-US" sz="2000" dirty="0"/>
              <a:t>.00001 for </a:t>
            </a:r>
            <a:r>
              <a:rPr lang="en-US" sz="2000" i="1" dirty="0"/>
              <a:t>rabbit</a:t>
            </a:r>
            <a:r>
              <a:rPr lang="en-US" sz="2000" dirty="0"/>
              <a:t> to guess the next </a:t>
            </a:r>
            <a:r>
              <a:rPr lang="en-US" sz="2000" dirty="0" smtClean="0"/>
              <a:t>word</a:t>
            </a:r>
            <a:endParaRPr lang="en-US" sz="2000" dirty="0"/>
          </a:p>
          <a:p>
            <a:r>
              <a:rPr lang="en-US" sz="2400" dirty="0"/>
              <a:t>But suppose </a:t>
            </a:r>
            <a:r>
              <a:rPr lang="en-US" sz="2400" dirty="0" smtClean="0"/>
              <a:t>we have </a:t>
            </a:r>
            <a:r>
              <a:rPr lang="en-US" sz="2400" dirty="0"/>
              <a:t>just seen the following </a:t>
            </a:r>
            <a:r>
              <a:rPr lang="en-US" sz="2400" dirty="0" smtClean="0"/>
              <a:t>string: </a:t>
            </a:r>
            <a:r>
              <a:rPr lang="en-US" sz="2400" i="1" dirty="0" smtClean="0"/>
              <a:t>Just </a:t>
            </a:r>
            <a:r>
              <a:rPr lang="en-US" sz="2400" i="1" dirty="0"/>
              <a:t>then, the white</a:t>
            </a:r>
          </a:p>
          <a:p>
            <a:pPr lvl="1"/>
            <a:r>
              <a:rPr lang="en-US" sz="2000" dirty="0"/>
              <a:t>In this context rabbit seems like a more reasonable word to </a:t>
            </a:r>
            <a:r>
              <a:rPr lang="en-US" sz="2000" dirty="0" smtClean="0"/>
              <a:t>follow </a:t>
            </a:r>
            <a:r>
              <a:rPr lang="en-US" sz="2000" i="1" dirty="0" smtClean="0"/>
              <a:t>white</a:t>
            </a:r>
            <a:r>
              <a:rPr lang="en-US" sz="2000" dirty="0" smtClean="0"/>
              <a:t> </a:t>
            </a:r>
            <a:r>
              <a:rPr lang="en-US" sz="2000" dirty="0"/>
              <a:t>than </a:t>
            </a:r>
            <a:r>
              <a:rPr lang="en-US" sz="2000" i="1" dirty="0"/>
              <a:t>the</a:t>
            </a:r>
            <a:r>
              <a:rPr lang="en-US" sz="2000" dirty="0"/>
              <a:t> does. </a:t>
            </a:r>
            <a:endParaRPr lang="en-US" sz="2000" dirty="0" smtClean="0"/>
          </a:p>
          <a:p>
            <a:r>
              <a:rPr lang="en-US" sz="2400" dirty="0" smtClean="0">
                <a:solidFill>
                  <a:srgbClr val="FF0000"/>
                </a:solidFill>
              </a:rPr>
              <a:t>This </a:t>
            </a:r>
            <a:r>
              <a:rPr lang="en-US" sz="2400" dirty="0">
                <a:solidFill>
                  <a:srgbClr val="FF0000"/>
                </a:solidFill>
              </a:rPr>
              <a:t>suggests that instead of just looking at the </a:t>
            </a:r>
            <a:r>
              <a:rPr lang="en-US" sz="2400" dirty="0" smtClean="0">
                <a:solidFill>
                  <a:srgbClr val="FF0000"/>
                </a:solidFill>
              </a:rPr>
              <a:t>individual relative </a:t>
            </a:r>
            <a:r>
              <a:rPr lang="en-US" sz="2400" dirty="0">
                <a:solidFill>
                  <a:srgbClr val="FF0000"/>
                </a:solidFill>
              </a:rPr>
              <a:t>frequencies of </a:t>
            </a:r>
            <a:r>
              <a:rPr lang="en-US" sz="2400" dirty="0" smtClean="0">
                <a:solidFill>
                  <a:srgbClr val="FF0000"/>
                </a:solidFill>
              </a:rPr>
              <a:t>words</a:t>
            </a:r>
          </a:p>
          <a:p>
            <a:r>
              <a:rPr lang="en-US" sz="2400" dirty="0" smtClean="0">
                <a:solidFill>
                  <a:srgbClr val="FF0000"/>
                </a:solidFill>
              </a:rPr>
              <a:t>we </a:t>
            </a:r>
            <a:r>
              <a:rPr lang="en-US" sz="2400" dirty="0">
                <a:solidFill>
                  <a:srgbClr val="FF0000"/>
                </a:solidFill>
              </a:rPr>
              <a:t>should look at the </a:t>
            </a:r>
            <a:r>
              <a:rPr lang="en-US" sz="2400" dirty="0" smtClean="0">
                <a:solidFill>
                  <a:srgbClr val="FF0000"/>
                </a:solidFill>
              </a:rPr>
              <a:t>conditional probability </a:t>
            </a:r>
            <a:r>
              <a:rPr lang="en-US" sz="2400" dirty="0">
                <a:solidFill>
                  <a:srgbClr val="FF0000"/>
                </a:solidFill>
              </a:rPr>
              <a:t>of a word given the previous words. </a:t>
            </a:r>
            <a:endParaRPr lang="en-US" sz="2400" dirty="0" smtClean="0">
              <a:solidFill>
                <a:srgbClr val="FF0000"/>
              </a:solidFill>
            </a:endParaRPr>
          </a:p>
          <a:p>
            <a:r>
              <a:rPr lang="en-US" sz="2400" dirty="0" smtClean="0"/>
              <a:t>That </a:t>
            </a:r>
            <a:r>
              <a:rPr lang="en-US" sz="2400" dirty="0"/>
              <a:t>is, the </a:t>
            </a:r>
            <a:r>
              <a:rPr lang="en-US" sz="2400" dirty="0" smtClean="0"/>
              <a:t>probability of </a:t>
            </a:r>
            <a:r>
              <a:rPr lang="en-US" sz="2400" dirty="0"/>
              <a:t>seeing rabbit given that we just saw white </a:t>
            </a:r>
            <a:r>
              <a:rPr lang="en-US" sz="2400" dirty="0" smtClean="0"/>
              <a:t>represented as P(rabbit |  white</a:t>
            </a:r>
            <a:r>
              <a:rPr lang="en-US" sz="2400" dirty="0"/>
              <a:t>)) is higher than the probability of rabbit </a:t>
            </a:r>
            <a:r>
              <a:rPr lang="en-US" sz="2400" dirty="0" smtClean="0"/>
              <a:t>P(rabbit).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62322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9762"/>
          </a:xfrm>
        </p:spPr>
        <p:txBody>
          <a:bodyPr>
            <a:normAutofit/>
          </a:bodyPr>
          <a:lstStyle/>
          <a:p>
            <a:r>
              <a:rPr lang="en-US" sz="2800" dirty="0" smtClean="0"/>
              <a:t>N-Grams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5059363"/>
          </a:xfrm>
        </p:spPr>
        <p:txBody>
          <a:bodyPr>
            <a:normAutofit fontScale="92500" lnSpcReduction="20000"/>
          </a:bodyPr>
          <a:lstStyle/>
          <a:p>
            <a:r>
              <a:rPr lang="en-US" sz="2400" dirty="0">
                <a:solidFill>
                  <a:srgbClr val="00B0F0"/>
                </a:solidFill>
              </a:rPr>
              <a:t>Word </a:t>
            </a:r>
            <a:r>
              <a:rPr lang="en-US" sz="2400" dirty="0" smtClean="0">
                <a:solidFill>
                  <a:srgbClr val="00B0F0"/>
                </a:solidFill>
              </a:rPr>
              <a:t>Prediction: </a:t>
            </a:r>
            <a:r>
              <a:rPr lang="en-US" sz="2400" i="1" dirty="0" smtClean="0">
                <a:solidFill>
                  <a:srgbClr val="00B0F0"/>
                </a:solidFill>
              </a:rPr>
              <a:t>Guess </a:t>
            </a:r>
            <a:r>
              <a:rPr lang="en-US" sz="2400" i="1" dirty="0">
                <a:solidFill>
                  <a:srgbClr val="00B0F0"/>
                </a:solidFill>
              </a:rPr>
              <a:t>the next word...</a:t>
            </a:r>
          </a:p>
          <a:p>
            <a:r>
              <a:rPr lang="en-US" sz="2400" i="1" dirty="0" smtClean="0"/>
              <a:t>... </a:t>
            </a:r>
            <a:r>
              <a:rPr lang="en-US" sz="2400" i="1" dirty="0"/>
              <a:t>I notice three guys standing on the ???</a:t>
            </a:r>
          </a:p>
          <a:p>
            <a:r>
              <a:rPr lang="en-US" sz="2400" dirty="0" smtClean="0"/>
              <a:t>There </a:t>
            </a:r>
            <a:r>
              <a:rPr lang="en-US" sz="2400" dirty="0"/>
              <a:t>are many sources of knowledge that can be used</a:t>
            </a:r>
          </a:p>
          <a:p>
            <a:pPr marL="0" indent="0">
              <a:buNone/>
            </a:pPr>
            <a:r>
              <a:rPr lang="en-US" sz="2400" dirty="0" smtClean="0"/>
              <a:t>      to </a:t>
            </a:r>
            <a:r>
              <a:rPr lang="en-US" sz="2400" dirty="0"/>
              <a:t>inform this task, including arbitrary world knowledge.</a:t>
            </a:r>
          </a:p>
          <a:p>
            <a:r>
              <a:rPr lang="en-US" sz="2400" dirty="0" smtClean="0"/>
              <a:t>But we can look </a:t>
            </a:r>
            <a:r>
              <a:rPr lang="en-US" sz="2400" dirty="0"/>
              <a:t>at the </a:t>
            </a:r>
            <a:r>
              <a:rPr lang="en-US" sz="2400" dirty="0">
                <a:solidFill>
                  <a:srgbClr val="00B0F0"/>
                </a:solidFill>
              </a:rPr>
              <a:t>preceding words </a:t>
            </a:r>
            <a:r>
              <a:rPr lang="en-US" sz="2400" dirty="0"/>
              <a:t>and </a:t>
            </a:r>
            <a:r>
              <a:rPr lang="en-US" sz="2400" dirty="0" smtClean="0"/>
              <a:t>keep </a:t>
            </a:r>
            <a:r>
              <a:rPr lang="en-US" sz="2400" dirty="0"/>
              <a:t>track of </a:t>
            </a:r>
            <a:r>
              <a:rPr lang="en-US" sz="2400" dirty="0" smtClean="0"/>
              <a:t>some </a:t>
            </a:r>
            <a:r>
              <a:rPr lang="en-US" sz="2400" dirty="0" smtClean="0">
                <a:solidFill>
                  <a:srgbClr val="00B0F0"/>
                </a:solidFill>
              </a:rPr>
              <a:t>simple </a:t>
            </a:r>
            <a:r>
              <a:rPr lang="en-US" sz="2400" dirty="0">
                <a:solidFill>
                  <a:srgbClr val="00B0F0"/>
                </a:solidFill>
              </a:rPr>
              <a:t>counts</a:t>
            </a:r>
            <a:r>
              <a:rPr lang="en-US" sz="2400" dirty="0" smtClean="0"/>
              <a:t>.</a:t>
            </a:r>
          </a:p>
          <a:p>
            <a:r>
              <a:rPr lang="en-US" sz="2400" dirty="0" smtClean="0"/>
              <a:t>An </a:t>
            </a:r>
            <a:r>
              <a:rPr lang="en-US" sz="2400" dirty="0" smtClean="0">
                <a:solidFill>
                  <a:srgbClr val="00B0F0"/>
                </a:solidFill>
              </a:rPr>
              <a:t>N-gram</a:t>
            </a:r>
            <a:r>
              <a:rPr lang="en-US" sz="2400" dirty="0" smtClean="0"/>
              <a:t> is an N-token sequence of words</a:t>
            </a:r>
          </a:p>
          <a:p>
            <a:r>
              <a:rPr lang="en-US" sz="2400" dirty="0" smtClean="0"/>
              <a:t>A 2-gram called bigram is  a 2-word sequence of words  </a:t>
            </a:r>
          </a:p>
          <a:p>
            <a:pPr lvl="1"/>
            <a:r>
              <a:rPr lang="en-US" sz="2000" dirty="0" smtClean="0"/>
              <a:t>Ex: your homework</a:t>
            </a:r>
            <a:endParaRPr lang="en-US" sz="2000" dirty="0"/>
          </a:p>
          <a:p>
            <a:r>
              <a:rPr lang="en-US" sz="2400" dirty="0" smtClean="0"/>
              <a:t>A 3-gram </a:t>
            </a:r>
            <a:r>
              <a:rPr lang="en-US" sz="2400" dirty="0"/>
              <a:t>called </a:t>
            </a:r>
            <a:r>
              <a:rPr lang="en-US" sz="2400" dirty="0" smtClean="0"/>
              <a:t>trigram </a:t>
            </a:r>
            <a:r>
              <a:rPr lang="en-US" sz="2400" dirty="0"/>
              <a:t>is  a </a:t>
            </a:r>
            <a:r>
              <a:rPr lang="en-US" sz="2400" dirty="0" smtClean="0"/>
              <a:t>3-word </a:t>
            </a:r>
            <a:r>
              <a:rPr lang="en-US" sz="2400" dirty="0"/>
              <a:t>sequence of </a:t>
            </a:r>
            <a:r>
              <a:rPr lang="en-US" sz="2400" dirty="0" smtClean="0"/>
              <a:t>words</a:t>
            </a:r>
          </a:p>
          <a:p>
            <a:pPr lvl="1"/>
            <a:r>
              <a:rPr lang="en-US" sz="2000" dirty="0" smtClean="0"/>
              <a:t>Ex:  turn your homework</a:t>
            </a:r>
          </a:p>
          <a:p>
            <a:pPr marL="400050"/>
            <a:r>
              <a:rPr lang="en-US" sz="2400" dirty="0" smtClean="0"/>
              <a:t>A </a:t>
            </a:r>
            <a:r>
              <a:rPr lang="en-US" sz="2400" dirty="0" smtClean="0">
                <a:solidFill>
                  <a:srgbClr val="00B0F0"/>
                </a:solidFill>
              </a:rPr>
              <a:t>N-gram model </a:t>
            </a:r>
            <a:r>
              <a:rPr lang="en-US" sz="2400" dirty="0" smtClean="0"/>
              <a:t>is a model which computes the last word of a N-gram from the previous ones. (both N-gram and N-gram model is used in the same way)</a:t>
            </a:r>
            <a:endParaRPr lang="en-US" sz="2400" dirty="0"/>
          </a:p>
          <a:p>
            <a:r>
              <a:rPr lang="en-US" sz="2400" dirty="0" smtClean="0"/>
              <a:t>Such </a:t>
            </a:r>
            <a:r>
              <a:rPr lang="en-US" sz="2400" dirty="0"/>
              <a:t>statistical models of word sequences are also called </a:t>
            </a:r>
            <a:r>
              <a:rPr lang="en-US" sz="2400" dirty="0">
                <a:solidFill>
                  <a:srgbClr val="00B0F0"/>
                </a:solidFill>
              </a:rPr>
              <a:t>language models or LMs.</a:t>
            </a:r>
          </a:p>
        </p:txBody>
      </p:sp>
    </p:spTree>
    <p:extLst>
      <p:ext uri="{BB962C8B-B14F-4D97-AF65-F5344CB8AC3E}">
        <p14:creationId xmlns:p14="http://schemas.microsoft.com/office/powerpoint/2010/main" val="1173043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SIMPLE (UNSMOOTHED) </a:t>
            </a:r>
            <a:r>
              <a:rPr lang="en-US" sz="3200" i="1" dirty="0"/>
              <a:t>N</a:t>
            </a:r>
            <a:r>
              <a:rPr lang="en-US" sz="3200" dirty="0"/>
              <a:t> -GRAMS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An </a:t>
            </a:r>
            <a:r>
              <a:rPr lang="en-US" dirty="0" smtClean="0">
                <a:solidFill>
                  <a:srgbClr val="0000FF"/>
                </a:solidFill>
              </a:rPr>
              <a:t>N-gram model</a:t>
            </a:r>
            <a:r>
              <a:rPr lang="en-US" dirty="0" smtClean="0"/>
              <a:t> uses the previous N-1 words to predict the next one:</a:t>
            </a:r>
          </a:p>
          <a:p>
            <a:pPr lvl="1" eaLnBrk="1" hangingPunct="1"/>
            <a:r>
              <a:rPr lang="en-US" i="1" dirty="0" smtClean="0"/>
              <a:t>P</a:t>
            </a:r>
            <a:r>
              <a:rPr lang="en-US" dirty="0" smtClean="0"/>
              <a:t>(</a:t>
            </a:r>
            <a:r>
              <a:rPr lang="en-US" i="1" dirty="0" err="1" smtClean="0"/>
              <a:t>w</a:t>
            </a:r>
            <a:r>
              <a:rPr lang="en-US" i="1" baseline="-25000" dirty="0" err="1" smtClean="0"/>
              <a:t>n</a:t>
            </a:r>
            <a:r>
              <a:rPr lang="en-US" baseline="-25000" dirty="0" smtClean="0"/>
              <a:t> </a:t>
            </a:r>
            <a:r>
              <a:rPr lang="en-US" dirty="0" smtClean="0"/>
              <a:t>| </a:t>
            </a:r>
            <a:r>
              <a:rPr lang="en-US" i="1" dirty="0" err="1" smtClean="0"/>
              <a:t>w</a:t>
            </a:r>
            <a:r>
              <a:rPr lang="en-US" i="1" baseline="-25000" dirty="0" err="1" smtClean="0"/>
              <a:t>n</a:t>
            </a:r>
            <a:r>
              <a:rPr lang="en-US" i="1" baseline="-25000" dirty="0" smtClean="0"/>
              <a:t> -1</a:t>
            </a:r>
            <a:r>
              <a:rPr lang="en-US" dirty="0" smtClean="0"/>
              <a:t>)</a:t>
            </a:r>
          </a:p>
          <a:p>
            <a:pPr lvl="1" eaLnBrk="1" hangingPunct="1"/>
            <a:r>
              <a:rPr lang="en-US" dirty="0" smtClean="0"/>
              <a:t>Dealing with </a:t>
            </a:r>
            <a:r>
              <a:rPr lang="en-US" i="1" dirty="0" smtClean="0"/>
              <a:t>P</a:t>
            </a:r>
            <a:r>
              <a:rPr lang="en-US" dirty="0" smtClean="0"/>
              <a:t>(&lt;word&gt; | &lt;some prefix&gt;)</a:t>
            </a:r>
          </a:p>
          <a:p>
            <a:pPr eaLnBrk="1" hangingPunct="1"/>
            <a:r>
              <a:rPr lang="en-US" dirty="0" smtClean="0"/>
              <a:t>unigrams: </a:t>
            </a:r>
            <a:r>
              <a:rPr lang="en-US" i="1" dirty="0" smtClean="0"/>
              <a:t>P</a:t>
            </a:r>
            <a:r>
              <a:rPr lang="en-US" dirty="0" smtClean="0"/>
              <a:t>(</a:t>
            </a:r>
            <a:r>
              <a:rPr lang="en-US" i="1" dirty="0" smtClean="0"/>
              <a:t>student</a:t>
            </a:r>
            <a:r>
              <a:rPr lang="en-US" dirty="0" smtClean="0"/>
              <a:t>)</a:t>
            </a:r>
          </a:p>
          <a:p>
            <a:pPr eaLnBrk="1" hangingPunct="1"/>
            <a:r>
              <a:rPr lang="en-US" dirty="0" smtClean="0"/>
              <a:t>bigrams:  </a:t>
            </a:r>
            <a:r>
              <a:rPr lang="en-US" i="1" dirty="0" smtClean="0"/>
              <a:t>P</a:t>
            </a:r>
            <a:r>
              <a:rPr lang="en-US" dirty="0" smtClean="0"/>
              <a:t>(</a:t>
            </a:r>
            <a:r>
              <a:rPr lang="en-US" i="1" dirty="0" smtClean="0"/>
              <a:t>student</a:t>
            </a:r>
            <a:r>
              <a:rPr lang="en-US" dirty="0" smtClean="0"/>
              <a:t> | </a:t>
            </a:r>
            <a:r>
              <a:rPr lang="en-US" i="1" dirty="0" smtClean="0"/>
              <a:t>clever</a:t>
            </a:r>
            <a:r>
              <a:rPr lang="en-US" dirty="0" smtClean="0"/>
              <a:t>)</a:t>
            </a:r>
          </a:p>
          <a:p>
            <a:pPr eaLnBrk="1" hangingPunct="1"/>
            <a:r>
              <a:rPr lang="en-US" dirty="0" smtClean="0"/>
              <a:t>trigrams: </a:t>
            </a:r>
            <a:r>
              <a:rPr lang="en-US" i="1" dirty="0" smtClean="0"/>
              <a:t>P(student</a:t>
            </a:r>
            <a:r>
              <a:rPr lang="en-US" dirty="0" smtClean="0"/>
              <a:t> | </a:t>
            </a:r>
            <a:r>
              <a:rPr lang="en-US" i="1" dirty="0" smtClean="0"/>
              <a:t>the clever</a:t>
            </a:r>
            <a:r>
              <a:rPr lang="en-US" dirty="0" smtClean="0"/>
              <a:t>)</a:t>
            </a:r>
          </a:p>
          <a:p>
            <a:pPr eaLnBrk="1" hangingPunct="1"/>
            <a:r>
              <a:rPr lang="en-US" dirty="0" err="1" smtClean="0"/>
              <a:t>quadrigrams</a:t>
            </a:r>
            <a:r>
              <a:rPr lang="en-US" dirty="0" smtClean="0"/>
              <a:t>: </a:t>
            </a:r>
            <a:r>
              <a:rPr lang="en-US" i="1" dirty="0" smtClean="0"/>
              <a:t>P</a:t>
            </a:r>
            <a:r>
              <a:rPr lang="en-US" dirty="0" smtClean="0"/>
              <a:t>(</a:t>
            </a:r>
            <a:r>
              <a:rPr lang="en-US" i="1" dirty="0" smtClean="0"/>
              <a:t>student</a:t>
            </a:r>
            <a:r>
              <a:rPr lang="en-US" dirty="0" smtClean="0"/>
              <a:t> | </a:t>
            </a:r>
            <a:r>
              <a:rPr lang="en-US" i="1" dirty="0" smtClean="0"/>
              <a:t>the</a:t>
            </a:r>
            <a:r>
              <a:rPr lang="en-US" dirty="0" smtClean="0"/>
              <a:t> </a:t>
            </a:r>
            <a:r>
              <a:rPr lang="en-US" i="1" dirty="0" smtClean="0"/>
              <a:t>clever</a:t>
            </a:r>
            <a:r>
              <a:rPr lang="en-US" dirty="0" smtClean="0"/>
              <a:t> </a:t>
            </a:r>
            <a:r>
              <a:rPr lang="en-US" i="1" dirty="0" smtClean="0"/>
              <a:t>honest</a:t>
            </a:r>
            <a:r>
              <a:rPr lang="en-US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498597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Probabilistic Language Modeling – Summary</a:t>
            </a:r>
            <a:br>
              <a:rPr lang="en-US" sz="3200" dirty="0" smtClean="0"/>
            </a:br>
            <a:endParaRPr lang="en-US" sz="3200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1" y="2209800"/>
            <a:ext cx="9147994" cy="3428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89874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SIMPLE (UNSMOOTHED) </a:t>
            </a:r>
            <a:r>
              <a:rPr lang="en-US" sz="3200" i="1" dirty="0"/>
              <a:t>N</a:t>
            </a:r>
            <a:r>
              <a:rPr lang="en-US" sz="3200" dirty="0"/>
              <a:t> -GRAMS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295400"/>
            <a:ext cx="8534400" cy="5181600"/>
          </a:xfrm>
        </p:spPr>
        <p:txBody>
          <a:bodyPr>
            <a:normAutofit lnSpcReduction="10000"/>
          </a:bodyPr>
          <a:lstStyle/>
          <a:p>
            <a:r>
              <a:rPr lang="en-US" sz="2400" dirty="0" smtClean="0">
                <a:solidFill>
                  <a:srgbClr val="00B0F0"/>
                </a:solidFill>
                <a:latin typeface="Times New Roman"/>
              </a:rPr>
              <a:t>Goal: Compute the probability </a:t>
            </a:r>
            <a:r>
              <a:rPr lang="en-US" sz="2400" dirty="0">
                <a:solidFill>
                  <a:srgbClr val="00B0F0"/>
                </a:solidFill>
                <a:latin typeface="Times New Roman"/>
              </a:rPr>
              <a:t>of a word </a:t>
            </a:r>
            <a:r>
              <a:rPr lang="en-US" sz="2400" i="1" dirty="0">
                <a:solidFill>
                  <a:srgbClr val="00B0F0"/>
                </a:solidFill>
                <a:latin typeface="Times New Roman"/>
              </a:rPr>
              <a:t>w </a:t>
            </a:r>
            <a:r>
              <a:rPr lang="en-US" sz="2400" dirty="0">
                <a:solidFill>
                  <a:srgbClr val="00B0F0"/>
                </a:solidFill>
                <a:latin typeface="Times New Roman"/>
              </a:rPr>
              <a:t>given some history </a:t>
            </a:r>
            <a:r>
              <a:rPr lang="en-US" sz="2400" i="1" dirty="0">
                <a:solidFill>
                  <a:srgbClr val="00B0F0"/>
                </a:solidFill>
                <a:latin typeface="Times New Roman"/>
              </a:rPr>
              <a:t>h</a:t>
            </a:r>
            <a:r>
              <a:rPr lang="en-US" sz="2400" dirty="0">
                <a:solidFill>
                  <a:srgbClr val="00B0F0"/>
                </a:solidFill>
                <a:latin typeface="Times New Roman"/>
              </a:rPr>
              <a:t>, or </a:t>
            </a:r>
            <a:r>
              <a:rPr lang="en-US" sz="2400" i="1" dirty="0">
                <a:solidFill>
                  <a:srgbClr val="00B0F0"/>
                </a:solidFill>
                <a:latin typeface="Times New Roman"/>
              </a:rPr>
              <a:t>P</a:t>
            </a:r>
            <a:r>
              <a:rPr lang="en-US" sz="2400" dirty="0">
                <a:solidFill>
                  <a:srgbClr val="00B0F0"/>
                </a:solidFill>
                <a:latin typeface="CMR10"/>
              </a:rPr>
              <a:t>(</a:t>
            </a:r>
            <a:r>
              <a:rPr lang="en-US" sz="2400" i="1" dirty="0" err="1">
                <a:solidFill>
                  <a:srgbClr val="00B0F0"/>
                </a:solidFill>
                <a:latin typeface="Times New Roman"/>
              </a:rPr>
              <a:t>w</a:t>
            </a:r>
            <a:r>
              <a:rPr lang="en-US" sz="2400" dirty="0" err="1">
                <a:solidFill>
                  <a:srgbClr val="00B0F0"/>
                </a:solidFill>
                <a:latin typeface="CMSY10"/>
              </a:rPr>
              <a:t>|</a:t>
            </a:r>
            <a:r>
              <a:rPr lang="en-US" sz="2400" i="1" dirty="0" err="1">
                <a:solidFill>
                  <a:srgbClr val="00B0F0"/>
                </a:solidFill>
                <a:latin typeface="Times New Roman"/>
              </a:rPr>
              <a:t>h</a:t>
            </a:r>
            <a:r>
              <a:rPr lang="en-US" sz="2400" dirty="0" smtClean="0">
                <a:solidFill>
                  <a:srgbClr val="00B0F0"/>
                </a:solidFill>
                <a:latin typeface="CMR10"/>
              </a:rPr>
              <a:t>)</a:t>
            </a:r>
            <a:r>
              <a:rPr lang="en-US" sz="2400" dirty="0" smtClean="0">
                <a:solidFill>
                  <a:srgbClr val="00B0F0"/>
                </a:solidFill>
                <a:latin typeface="Times New Roman"/>
              </a:rPr>
              <a:t> </a:t>
            </a:r>
          </a:p>
          <a:p>
            <a:r>
              <a:rPr lang="en-US" sz="2400" dirty="0" smtClean="0">
                <a:solidFill>
                  <a:srgbClr val="000000"/>
                </a:solidFill>
                <a:latin typeface="Times New Roman"/>
              </a:rPr>
              <a:t>Ex: history </a:t>
            </a:r>
            <a:r>
              <a:rPr lang="en-US" sz="2400" i="1" dirty="0">
                <a:solidFill>
                  <a:srgbClr val="000000"/>
                </a:solidFill>
                <a:latin typeface="Times New Roman"/>
              </a:rPr>
              <a:t>h </a:t>
            </a:r>
            <a:r>
              <a:rPr lang="en-US" sz="2400" dirty="0">
                <a:solidFill>
                  <a:srgbClr val="000000"/>
                </a:solidFill>
                <a:latin typeface="Times New Roman"/>
              </a:rPr>
              <a:t>is “</a:t>
            </a:r>
            <a:r>
              <a:rPr lang="en-US" sz="2400" i="1" dirty="0" smtClean="0">
                <a:solidFill>
                  <a:srgbClr val="000000"/>
                </a:solidFill>
                <a:latin typeface="Times New Roman"/>
              </a:rPr>
              <a:t>its water </a:t>
            </a:r>
            <a:r>
              <a:rPr lang="en-US" sz="2400" i="1" dirty="0">
                <a:solidFill>
                  <a:srgbClr val="000000"/>
                </a:solidFill>
                <a:latin typeface="Times New Roman"/>
              </a:rPr>
              <a:t>is so transparent that</a:t>
            </a:r>
            <a:r>
              <a:rPr lang="en-US" sz="2400" dirty="0">
                <a:solidFill>
                  <a:srgbClr val="000000"/>
                </a:solidFill>
                <a:latin typeface="Times New Roman"/>
              </a:rPr>
              <a:t>” </a:t>
            </a:r>
            <a:endParaRPr lang="en-US" sz="2400" dirty="0" smtClean="0">
              <a:solidFill>
                <a:srgbClr val="000000"/>
              </a:solidFill>
              <a:latin typeface="Times New Roman"/>
            </a:endParaRPr>
          </a:p>
          <a:p>
            <a:r>
              <a:rPr lang="en-US" sz="2400" dirty="0" smtClean="0">
                <a:solidFill>
                  <a:srgbClr val="000000"/>
                </a:solidFill>
                <a:latin typeface="Times New Roman"/>
              </a:rPr>
              <a:t>we </a:t>
            </a:r>
            <a:r>
              <a:rPr lang="en-US" sz="2400" dirty="0">
                <a:solidFill>
                  <a:srgbClr val="000000"/>
                </a:solidFill>
                <a:latin typeface="Times New Roman"/>
              </a:rPr>
              <a:t>want to know the probability that the next word </a:t>
            </a:r>
            <a:r>
              <a:rPr lang="en-US" sz="2400" dirty="0" smtClean="0">
                <a:solidFill>
                  <a:srgbClr val="000000"/>
                </a:solidFill>
                <a:latin typeface="Times New Roman"/>
              </a:rPr>
              <a:t>is </a:t>
            </a:r>
            <a:r>
              <a:rPr lang="en-US" sz="2400" i="1" dirty="0" smtClean="0">
                <a:solidFill>
                  <a:srgbClr val="000000"/>
                </a:solidFill>
                <a:latin typeface="Times New Roman"/>
              </a:rPr>
              <a:t>the</a:t>
            </a:r>
            <a:endParaRPr lang="en-US" sz="2400" dirty="0">
              <a:solidFill>
                <a:srgbClr val="000000"/>
              </a:solidFill>
              <a:latin typeface="Times New Roman"/>
            </a:endParaRPr>
          </a:p>
          <a:p>
            <a:pPr lvl="1"/>
            <a:r>
              <a:rPr lang="en-US" sz="2000" i="1" dirty="0" smtClean="0">
                <a:solidFill>
                  <a:srgbClr val="000000"/>
                </a:solidFill>
                <a:latin typeface="Times New Roman"/>
              </a:rPr>
              <a:t>P</a:t>
            </a:r>
            <a:r>
              <a:rPr lang="en-US" sz="2000" dirty="0" smtClean="0">
                <a:solidFill>
                  <a:srgbClr val="000000"/>
                </a:solidFill>
                <a:latin typeface="CMR10"/>
              </a:rPr>
              <a:t>(</a:t>
            </a:r>
            <a:r>
              <a:rPr lang="en-US" sz="2000" i="1" dirty="0" err="1" smtClean="0">
                <a:solidFill>
                  <a:srgbClr val="000000"/>
                </a:solidFill>
                <a:latin typeface="Times New Roman"/>
              </a:rPr>
              <a:t>the</a:t>
            </a:r>
            <a:r>
              <a:rPr lang="en-US" sz="2000" dirty="0" err="1" smtClean="0">
                <a:solidFill>
                  <a:srgbClr val="000000"/>
                </a:solidFill>
                <a:latin typeface="CMSY10"/>
              </a:rPr>
              <a:t>|</a:t>
            </a:r>
            <a:r>
              <a:rPr lang="en-US" sz="2000" i="1" dirty="0" err="1" smtClean="0">
                <a:solidFill>
                  <a:srgbClr val="000000"/>
                </a:solidFill>
                <a:latin typeface="Times New Roman"/>
              </a:rPr>
              <a:t>its</a:t>
            </a:r>
            <a:r>
              <a:rPr lang="en-US" sz="2000" i="1" dirty="0" smtClean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2000" i="1" dirty="0">
                <a:solidFill>
                  <a:srgbClr val="000000"/>
                </a:solidFill>
                <a:latin typeface="Times New Roman"/>
              </a:rPr>
              <a:t>water is so transparent that</a:t>
            </a:r>
            <a:r>
              <a:rPr lang="en-US" sz="2000" dirty="0" smtClean="0">
                <a:solidFill>
                  <a:srgbClr val="000000"/>
                </a:solidFill>
                <a:latin typeface="CMR10"/>
              </a:rPr>
              <a:t>)</a:t>
            </a:r>
            <a:endParaRPr lang="en-US" sz="2000" dirty="0">
              <a:solidFill>
                <a:srgbClr val="000000"/>
              </a:solidFill>
              <a:latin typeface="CMMI10"/>
            </a:endParaRPr>
          </a:p>
          <a:p>
            <a:r>
              <a:rPr lang="en-US" sz="2400" dirty="0">
                <a:solidFill>
                  <a:srgbClr val="000000"/>
                </a:solidFill>
                <a:latin typeface="Times New Roman"/>
              </a:rPr>
              <a:t>How can we compute this probability? </a:t>
            </a:r>
            <a:endParaRPr lang="en-US" sz="2400" dirty="0" smtClean="0">
              <a:solidFill>
                <a:srgbClr val="000000"/>
              </a:solidFill>
              <a:latin typeface="Times New Roman"/>
            </a:endParaRPr>
          </a:p>
          <a:p>
            <a:r>
              <a:rPr lang="en-US" sz="2400" dirty="0" smtClean="0">
                <a:solidFill>
                  <a:srgbClr val="00B0F0"/>
                </a:solidFill>
                <a:latin typeface="Times New Roman"/>
              </a:rPr>
              <a:t>One </a:t>
            </a:r>
            <a:r>
              <a:rPr lang="en-US" sz="2400" dirty="0">
                <a:solidFill>
                  <a:srgbClr val="00B0F0"/>
                </a:solidFill>
                <a:latin typeface="Times New Roman"/>
              </a:rPr>
              <a:t>way </a:t>
            </a:r>
            <a:r>
              <a:rPr lang="en-US" sz="2400" dirty="0" smtClean="0">
                <a:solidFill>
                  <a:srgbClr val="00B0F0"/>
                </a:solidFill>
                <a:latin typeface="Times New Roman"/>
              </a:rPr>
              <a:t>:</a:t>
            </a:r>
          </a:p>
          <a:p>
            <a:r>
              <a:rPr lang="en-US" sz="2400" dirty="0" smtClean="0">
                <a:solidFill>
                  <a:srgbClr val="000000"/>
                </a:solidFill>
                <a:latin typeface="Times New Roman"/>
              </a:rPr>
              <a:t>estimate </a:t>
            </a:r>
            <a:r>
              <a:rPr lang="en-US" sz="2400" dirty="0">
                <a:solidFill>
                  <a:srgbClr val="000000"/>
                </a:solidFill>
                <a:latin typeface="Times New Roman"/>
              </a:rPr>
              <a:t>it </a:t>
            </a:r>
            <a:r>
              <a:rPr lang="en-US" sz="2400" dirty="0" smtClean="0">
                <a:solidFill>
                  <a:srgbClr val="000000"/>
                </a:solidFill>
                <a:latin typeface="Times New Roman"/>
              </a:rPr>
              <a:t>from relative frequency counts</a:t>
            </a:r>
            <a:r>
              <a:rPr lang="en-US" sz="2400" dirty="0">
                <a:solidFill>
                  <a:srgbClr val="000000"/>
                </a:solidFill>
                <a:latin typeface="Times New Roman"/>
              </a:rPr>
              <a:t>. </a:t>
            </a:r>
            <a:endParaRPr lang="en-US" sz="2400" dirty="0" smtClean="0">
              <a:solidFill>
                <a:srgbClr val="000000"/>
              </a:solidFill>
              <a:latin typeface="Times New Roman"/>
            </a:endParaRPr>
          </a:p>
          <a:p>
            <a:r>
              <a:rPr lang="en-US" sz="2400" dirty="0" smtClean="0">
                <a:solidFill>
                  <a:srgbClr val="000000"/>
                </a:solidFill>
                <a:latin typeface="Times New Roman"/>
              </a:rPr>
              <a:t>Ex: take </a:t>
            </a:r>
            <a:r>
              <a:rPr lang="en-US" sz="2400" dirty="0">
                <a:solidFill>
                  <a:srgbClr val="000000"/>
                </a:solidFill>
                <a:latin typeface="Times New Roman"/>
              </a:rPr>
              <a:t>a very large corpus, </a:t>
            </a:r>
            <a:endParaRPr lang="en-US" sz="2400" dirty="0" smtClean="0">
              <a:solidFill>
                <a:srgbClr val="000000"/>
              </a:solidFill>
              <a:latin typeface="Times New Roman"/>
            </a:endParaRPr>
          </a:p>
          <a:p>
            <a:r>
              <a:rPr lang="en-US" sz="2400" dirty="0" smtClean="0">
                <a:solidFill>
                  <a:srgbClr val="000000"/>
                </a:solidFill>
                <a:latin typeface="Times New Roman"/>
              </a:rPr>
              <a:t>count </a:t>
            </a:r>
            <a:r>
              <a:rPr lang="en-US" sz="2400" dirty="0">
                <a:solidFill>
                  <a:srgbClr val="000000"/>
                </a:solidFill>
                <a:latin typeface="Times New Roman"/>
              </a:rPr>
              <a:t>the number of times </a:t>
            </a:r>
            <a:r>
              <a:rPr lang="en-US" sz="2400" dirty="0" smtClean="0">
                <a:solidFill>
                  <a:srgbClr val="000000"/>
                </a:solidFill>
                <a:latin typeface="Times New Roman"/>
              </a:rPr>
              <a:t>we </a:t>
            </a:r>
            <a:r>
              <a:rPr lang="en-US" sz="2400" dirty="0"/>
              <a:t>see </a:t>
            </a:r>
            <a:r>
              <a:rPr lang="en-US" sz="2400" i="1" dirty="0"/>
              <a:t>the water is so transparent that</a:t>
            </a:r>
            <a:r>
              <a:rPr lang="en-US" sz="2400" dirty="0"/>
              <a:t>, and count the number of times this is followed </a:t>
            </a:r>
            <a:r>
              <a:rPr lang="en-US" sz="2400" dirty="0" smtClean="0"/>
              <a:t>by </a:t>
            </a:r>
            <a:r>
              <a:rPr lang="en-US" sz="2400" i="1" dirty="0" smtClean="0"/>
              <a:t>the</a:t>
            </a:r>
            <a:r>
              <a:rPr lang="en-US" sz="2400" dirty="0"/>
              <a:t>. </a:t>
            </a:r>
            <a:endParaRPr lang="en-US" sz="2400" dirty="0" smtClean="0"/>
          </a:p>
          <a:p>
            <a:r>
              <a:rPr lang="en-US" sz="2400" dirty="0" smtClean="0">
                <a:solidFill>
                  <a:srgbClr val="FF0000"/>
                </a:solidFill>
              </a:rPr>
              <a:t>So answer </a:t>
            </a:r>
            <a:r>
              <a:rPr lang="en-US" sz="2400" dirty="0">
                <a:solidFill>
                  <a:srgbClr val="FF0000"/>
                </a:solidFill>
              </a:rPr>
              <a:t>the question “Out of the times we saw the history </a:t>
            </a:r>
            <a:r>
              <a:rPr lang="en-US" sz="2400" i="1" dirty="0">
                <a:solidFill>
                  <a:srgbClr val="FF0000"/>
                </a:solidFill>
              </a:rPr>
              <a:t>h</a:t>
            </a:r>
            <a:r>
              <a:rPr lang="en-US" sz="2400" dirty="0">
                <a:solidFill>
                  <a:srgbClr val="FF0000"/>
                </a:solidFill>
              </a:rPr>
              <a:t>, </a:t>
            </a:r>
            <a:r>
              <a:rPr lang="en-US" sz="2400" dirty="0" smtClean="0">
                <a:solidFill>
                  <a:srgbClr val="FF0000"/>
                </a:solidFill>
              </a:rPr>
              <a:t>how many </a:t>
            </a:r>
            <a:r>
              <a:rPr lang="en-US" sz="2400" dirty="0">
                <a:solidFill>
                  <a:srgbClr val="FF0000"/>
                </a:solidFill>
              </a:rPr>
              <a:t>times was it followed by the word </a:t>
            </a:r>
            <a:r>
              <a:rPr lang="en-US" sz="2400" i="1" dirty="0">
                <a:solidFill>
                  <a:srgbClr val="FF0000"/>
                </a:solidFill>
              </a:rPr>
              <a:t>w</a:t>
            </a:r>
            <a:r>
              <a:rPr lang="en-US" sz="2400" dirty="0">
                <a:solidFill>
                  <a:srgbClr val="FF0000"/>
                </a:solidFill>
              </a:rPr>
              <a:t>”, as follows:</a:t>
            </a:r>
          </a:p>
        </p:txBody>
      </p:sp>
    </p:spTree>
    <p:extLst>
      <p:ext uri="{BB962C8B-B14F-4D97-AF65-F5344CB8AC3E}">
        <p14:creationId xmlns:p14="http://schemas.microsoft.com/office/powerpoint/2010/main" val="2798267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SIMPLE (UNSMOOTHED) </a:t>
            </a:r>
            <a:r>
              <a:rPr lang="en-US" sz="3200" i="1" dirty="0"/>
              <a:t>N</a:t>
            </a:r>
            <a:r>
              <a:rPr lang="en-US" sz="3200" dirty="0"/>
              <a:t> -GRAMS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>
                <a:solidFill>
                  <a:srgbClr val="00B0F0"/>
                </a:solidFill>
                <a:latin typeface="Times New Roman"/>
              </a:rPr>
              <a:t>Goal: Compute the probability </a:t>
            </a:r>
            <a:r>
              <a:rPr lang="en-US" sz="2400" dirty="0">
                <a:solidFill>
                  <a:srgbClr val="00B0F0"/>
                </a:solidFill>
                <a:latin typeface="Times New Roman"/>
              </a:rPr>
              <a:t>of a word </a:t>
            </a:r>
            <a:r>
              <a:rPr lang="en-US" sz="2400" i="1" dirty="0">
                <a:solidFill>
                  <a:srgbClr val="00B0F0"/>
                </a:solidFill>
                <a:latin typeface="Times New Roman"/>
              </a:rPr>
              <a:t>w </a:t>
            </a:r>
            <a:r>
              <a:rPr lang="en-US" sz="2400" dirty="0">
                <a:solidFill>
                  <a:srgbClr val="00B0F0"/>
                </a:solidFill>
                <a:latin typeface="Times New Roman"/>
              </a:rPr>
              <a:t>given some history </a:t>
            </a:r>
            <a:r>
              <a:rPr lang="en-US" sz="2400" i="1" dirty="0">
                <a:solidFill>
                  <a:srgbClr val="00B0F0"/>
                </a:solidFill>
                <a:latin typeface="Times New Roman"/>
              </a:rPr>
              <a:t>h</a:t>
            </a:r>
            <a:r>
              <a:rPr lang="en-US" sz="2400" dirty="0">
                <a:solidFill>
                  <a:srgbClr val="00B0F0"/>
                </a:solidFill>
                <a:latin typeface="Times New Roman"/>
              </a:rPr>
              <a:t>, or </a:t>
            </a:r>
            <a:r>
              <a:rPr lang="en-US" sz="2400" i="1" dirty="0">
                <a:solidFill>
                  <a:srgbClr val="00B0F0"/>
                </a:solidFill>
                <a:latin typeface="Times New Roman"/>
              </a:rPr>
              <a:t>P</a:t>
            </a:r>
            <a:r>
              <a:rPr lang="en-US" sz="2400" dirty="0">
                <a:solidFill>
                  <a:srgbClr val="00B0F0"/>
                </a:solidFill>
                <a:latin typeface="CMR10"/>
              </a:rPr>
              <a:t>(</a:t>
            </a:r>
            <a:r>
              <a:rPr lang="en-US" sz="2400" i="1" dirty="0" err="1">
                <a:solidFill>
                  <a:srgbClr val="00B0F0"/>
                </a:solidFill>
                <a:latin typeface="Times New Roman"/>
              </a:rPr>
              <a:t>w</a:t>
            </a:r>
            <a:r>
              <a:rPr lang="en-US" sz="2400" dirty="0" err="1">
                <a:solidFill>
                  <a:srgbClr val="00B0F0"/>
                </a:solidFill>
                <a:latin typeface="CMSY10"/>
              </a:rPr>
              <a:t>|</a:t>
            </a:r>
            <a:r>
              <a:rPr lang="en-US" sz="2400" i="1" dirty="0" err="1">
                <a:solidFill>
                  <a:srgbClr val="00B0F0"/>
                </a:solidFill>
                <a:latin typeface="Times New Roman"/>
              </a:rPr>
              <a:t>h</a:t>
            </a:r>
            <a:r>
              <a:rPr lang="en-US" sz="2400" dirty="0" smtClean="0">
                <a:solidFill>
                  <a:srgbClr val="00B0F0"/>
                </a:solidFill>
                <a:latin typeface="CMR10"/>
              </a:rPr>
              <a:t>)</a:t>
            </a:r>
            <a:r>
              <a:rPr lang="en-US" sz="2400" dirty="0" smtClean="0">
                <a:solidFill>
                  <a:srgbClr val="00B0F0"/>
                </a:solidFill>
                <a:latin typeface="Times New Roman"/>
              </a:rPr>
              <a:t> </a:t>
            </a:r>
          </a:p>
          <a:p>
            <a:endParaRPr lang="en-US" sz="2400" dirty="0" smtClean="0">
              <a:solidFill>
                <a:srgbClr val="00B0F0"/>
              </a:solidFill>
              <a:latin typeface="Times New Roman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2667000"/>
            <a:ext cx="6486525" cy="3467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61362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SIMPLE (UNSMOOTHED) </a:t>
            </a:r>
            <a:r>
              <a:rPr lang="en-US" sz="3200" i="1" dirty="0"/>
              <a:t>N</a:t>
            </a:r>
            <a:r>
              <a:rPr lang="en-US" sz="3200" dirty="0"/>
              <a:t> -GRAMS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>
                <a:solidFill>
                  <a:srgbClr val="00B0F0"/>
                </a:solidFill>
                <a:latin typeface="Times New Roman"/>
              </a:rPr>
              <a:t>Goal: </a:t>
            </a:r>
            <a:r>
              <a:rPr lang="en-US" sz="2400" dirty="0" smtClean="0">
                <a:solidFill>
                  <a:srgbClr val="00B0F0"/>
                </a:solidFill>
              </a:rPr>
              <a:t>Similarly</a:t>
            </a:r>
            <a:r>
              <a:rPr lang="en-US" sz="2400" dirty="0">
                <a:solidFill>
                  <a:srgbClr val="00B0F0"/>
                </a:solidFill>
              </a:rPr>
              <a:t>, </a:t>
            </a:r>
            <a:r>
              <a:rPr lang="en-US" sz="2400" dirty="0" smtClean="0">
                <a:solidFill>
                  <a:srgbClr val="00B0F0"/>
                </a:solidFill>
              </a:rPr>
              <a:t>compute the </a:t>
            </a:r>
            <a:r>
              <a:rPr lang="en-US" sz="2400" dirty="0">
                <a:solidFill>
                  <a:srgbClr val="00B0F0"/>
                </a:solidFill>
              </a:rPr>
              <a:t>joint probability of an entire </a:t>
            </a:r>
            <a:r>
              <a:rPr lang="en-US" sz="2400" dirty="0">
                <a:solidFill>
                  <a:srgbClr val="FF0000"/>
                </a:solidFill>
              </a:rPr>
              <a:t>sequence of words</a:t>
            </a:r>
          </a:p>
          <a:p>
            <a:r>
              <a:rPr lang="en-US" sz="2400" dirty="0" smtClean="0"/>
              <a:t>Ex: </a:t>
            </a:r>
            <a:r>
              <a:rPr lang="en-US" sz="2400" i="1" dirty="0" smtClean="0"/>
              <a:t>its </a:t>
            </a:r>
            <a:r>
              <a:rPr lang="en-US" sz="2400" i="1" dirty="0"/>
              <a:t>water is so </a:t>
            </a:r>
            <a:r>
              <a:rPr lang="en-US" sz="2400" i="1" dirty="0" smtClean="0"/>
              <a:t>transparent</a:t>
            </a:r>
            <a:r>
              <a:rPr lang="en-US" sz="2400" dirty="0" smtClean="0"/>
              <a:t> </a:t>
            </a:r>
          </a:p>
          <a:p>
            <a:r>
              <a:rPr lang="en-US" sz="2400" dirty="0" smtClean="0"/>
              <a:t>we </a:t>
            </a:r>
            <a:r>
              <a:rPr lang="en-US" sz="2400" dirty="0"/>
              <a:t>could do it by asking “out of all possible </a:t>
            </a:r>
            <a:r>
              <a:rPr lang="en-US" sz="2400" dirty="0" smtClean="0"/>
              <a:t>sequences of </a:t>
            </a:r>
            <a:r>
              <a:rPr lang="en-US" sz="2400" dirty="0"/>
              <a:t>5 words, how many of them are </a:t>
            </a:r>
            <a:r>
              <a:rPr lang="en-US" sz="2400" i="1" dirty="0"/>
              <a:t>its water is so transparent</a:t>
            </a:r>
            <a:r>
              <a:rPr lang="en-US" sz="2400" dirty="0"/>
              <a:t>?” </a:t>
            </a:r>
            <a:endParaRPr lang="en-US" sz="2400" dirty="0" smtClean="0"/>
          </a:p>
          <a:p>
            <a:r>
              <a:rPr lang="en-US" sz="2400" dirty="0" smtClean="0"/>
              <a:t>We </a:t>
            </a:r>
            <a:r>
              <a:rPr lang="en-US" sz="2400" dirty="0"/>
              <a:t>would have </a:t>
            </a:r>
            <a:r>
              <a:rPr lang="en-US" sz="2400" dirty="0" smtClean="0"/>
              <a:t>to get </a:t>
            </a:r>
            <a:r>
              <a:rPr lang="en-US" sz="2400" dirty="0"/>
              <a:t>the count of </a:t>
            </a:r>
            <a:r>
              <a:rPr lang="en-US" sz="2400" i="1" dirty="0"/>
              <a:t>its water is so transparent</a:t>
            </a:r>
            <a:r>
              <a:rPr lang="en-US" sz="2400" dirty="0"/>
              <a:t>, and divide by the sum of the counts of </a:t>
            </a:r>
            <a:r>
              <a:rPr lang="en-US" sz="2400" dirty="0" smtClean="0"/>
              <a:t>all possible </a:t>
            </a:r>
            <a:r>
              <a:rPr lang="en-US" sz="2400" dirty="0"/>
              <a:t>5 word sequences. </a:t>
            </a:r>
            <a:endParaRPr lang="en-US" sz="2400" dirty="0" smtClean="0"/>
          </a:p>
          <a:p>
            <a:r>
              <a:rPr lang="en-US" sz="2400" dirty="0" err="1" smtClean="0"/>
              <a:t>Disadv</a:t>
            </a:r>
            <a:r>
              <a:rPr lang="en-US" sz="2400" dirty="0" smtClean="0"/>
              <a:t>: a </a:t>
            </a:r>
            <a:r>
              <a:rPr lang="en-US" sz="2400" dirty="0"/>
              <a:t>lot to estimate</a:t>
            </a:r>
            <a:endParaRPr lang="en-US" sz="2400" dirty="0" smtClean="0">
              <a:solidFill>
                <a:srgbClr val="00B0F0"/>
              </a:solidFill>
              <a:latin typeface="Times New Roman"/>
            </a:endParaRPr>
          </a:p>
          <a:p>
            <a:endParaRPr lang="en-US" sz="2400" dirty="0" smtClean="0">
              <a:solidFill>
                <a:srgbClr val="00B0F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854263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SIMPLE (UNSMOOTHED) </a:t>
            </a:r>
            <a:r>
              <a:rPr lang="en-US" sz="3200" i="1" dirty="0"/>
              <a:t>N</a:t>
            </a:r>
            <a:r>
              <a:rPr lang="en-US" sz="3200" dirty="0"/>
              <a:t> -GRAMS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600200"/>
            <a:ext cx="8382000" cy="4525963"/>
          </a:xfrm>
        </p:spPr>
        <p:txBody>
          <a:bodyPr>
            <a:normAutofit fontScale="92500"/>
          </a:bodyPr>
          <a:lstStyle/>
          <a:p>
            <a:r>
              <a:rPr lang="en-US" sz="2400" dirty="0" smtClean="0">
                <a:solidFill>
                  <a:srgbClr val="00B0F0"/>
                </a:solidFill>
              </a:rPr>
              <a:t>Introduce </a:t>
            </a:r>
            <a:r>
              <a:rPr lang="en-US" sz="2400" dirty="0">
                <a:solidFill>
                  <a:srgbClr val="00B0F0"/>
                </a:solidFill>
              </a:rPr>
              <a:t>cleverer ways of estimating the </a:t>
            </a:r>
            <a:r>
              <a:rPr lang="en-US" sz="2400" dirty="0" smtClean="0">
                <a:solidFill>
                  <a:srgbClr val="00B0F0"/>
                </a:solidFill>
              </a:rPr>
              <a:t>probability</a:t>
            </a:r>
            <a:r>
              <a:rPr lang="en-US" sz="2400" dirty="0" smtClean="0">
                <a:solidFill>
                  <a:srgbClr val="00B0F0"/>
                </a:solidFill>
                <a:latin typeface="Times New Roman"/>
              </a:rPr>
              <a:t>: </a:t>
            </a:r>
          </a:p>
          <a:p>
            <a:r>
              <a:rPr lang="en-US" sz="2400" dirty="0" smtClean="0">
                <a:solidFill>
                  <a:srgbClr val="00B0F0"/>
                </a:solidFill>
                <a:latin typeface="Times New Roman"/>
              </a:rPr>
              <a:t>Compute the probability </a:t>
            </a:r>
            <a:r>
              <a:rPr lang="en-US" sz="2400" dirty="0">
                <a:solidFill>
                  <a:srgbClr val="00B0F0"/>
                </a:solidFill>
                <a:latin typeface="Times New Roman"/>
              </a:rPr>
              <a:t>of a word </a:t>
            </a:r>
            <a:r>
              <a:rPr lang="en-US" sz="2400" i="1" dirty="0">
                <a:solidFill>
                  <a:srgbClr val="00B0F0"/>
                </a:solidFill>
                <a:latin typeface="Times New Roman"/>
              </a:rPr>
              <a:t>w </a:t>
            </a:r>
            <a:r>
              <a:rPr lang="en-US" sz="2400" dirty="0">
                <a:solidFill>
                  <a:srgbClr val="00B0F0"/>
                </a:solidFill>
                <a:latin typeface="Times New Roman"/>
              </a:rPr>
              <a:t>given some history </a:t>
            </a:r>
            <a:r>
              <a:rPr lang="en-US" sz="2400" i="1" dirty="0">
                <a:solidFill>
                  <a:srgbClr val="00B0F0"/>
                </a:solidFill>
                <a:latin typeface="Times New Roman"/>
              </a:rPr>
              <a:t>h</a:t>
            </a:r>
            <a:r>
              <a:rPr lang="en-US" sz="2400" dirty="0">
                <a:solidFill>
                  <a:srgbClr val="00B0F0"/>
                </a:solidFill>
                <a:latin typeface="Times New Roman"/>
              </a:rPr>
              <a:t>, </a:t>
            </a:r>
            <a:r>
              <a:rPr lang="en-US" sz="2400" dirty="0" smtClean="0">
                <a:solidFill>
                  <a:srgbClr val="00B0F0"/>
                </a:solidFill>
                <a:latin typeface="Times New Roman"/>
              </a:rPr>
              <a:t> </a:t>
            </a:r>
            <a:r>
              <a:rPr lang="en-US" sz="2400" i="1" dirty="0">
                <a:solidFill>
                  <a:srgbClr val="00B0F0"/>
                </a:solidFill>
                <a:latin typeface="Times New Roman"/>
              </a:rPr>
              <a:t>P</a:t>
            </a:r>
            <a:r>
              <a:rPr lang="en-US" sz="2400" dirty="0">
                <a:solidFill>
                  <a:srgbClr val="00B0F0"/>
                </a:solidFill>
                <a:latin typeface="CMR10"/>
              </a:rPr>
              <a:t>(</a:t>
            </a:r>
            <a:r>
              <a:rPr lang="en-US" sz="2400" i="1" dirty="0" err="1">
                <a:solidFill>
                  <a:srgbClr val="00B0F0"/>
                </a:solidFill>
                <a:latin typeface="Times New Roman"/>
              </a:rPr>
              <a:t>w</a:t>
            </a:r>
            <a:r>
              <a:rPr lang="en-US" sz="2400" dirty="0" err="1">
                <a:solidFill>
                  <a:srgbClr val="00B0F0"/>
                </a:solidFill>
                <a:latin typeface="CMSY10"/>
              </a:rPr>
              <a:t>|</a:t>
            </a:r>
            <a:r>
              <a:rPr lang="en-US" sz="2400" i="1" dirty="0" err="1">
                <a:solidFill>
                  <a:srgbClr val="00B0F0"/>
                </a:solidFill>
                <a:latin typeface="Times New Roman"/>
              </a:rPr>
              <a:t>h</a:t>
            </a:r>
            <a:r>
              <a:rPr lang="en-US" sz="2400" dirty="0" smtClean="0">
                <a:solidFill>
                  <a:srgbClr val="00B0F0"/>
                </a:solidFill>
                <a:latin typeface="CMR10"/>
              </a:rPr>
              <a:t>)</a:t>
            </a:r>
            <a:r>
              <a:rPr lang="en-US" sz="2400" dirty="0" smtClean="0">
                <a:solidFill>
                  <a:srgbClr val="00B0F0"/>
                </a:solidFill>
                <a:latin typeface="Times New Roman"/>
              </a:rPr>
              <a:t> </a:t>
            </a:r>
            <a:r>
              <a:rPr lang="en-US" sz="2400" dirty="0" smtClean="0">
                <a:solidFill>
                  <a:srgbClr val="00B0F0"/>
                </a:solidFill>
              </a:rPr>
              <a:t>or</a:t>
            </a:r>
          </a:p>
          <a:p>
            <a:r>
              <a:rPr lang="en-US" sz="2400" dirty="0" smtClean="0">
                <a:solidFill>
                  <a:srgbClr val="00B0F0"/>
                </a:solidFill>
              </a:rPr>
              <a:t>the </a:t>
            </a:r>
            <a:r>
              <a:rPr lang="en-US" sz="2400" dirty="0">
                <a:solidFill>
                  <a:srgbClr val="00B0F0"/>
                </a:solidFill>
              </a:rPr>
              <a:t>probability of an entire word sequence </a:t>
            </a:r>
            <a:r>
              <a:rPr lang="en-US" sz="2400" i="1" dirty="0" smtClean="0">
                <a:solidFill>
                  <a:srgbClr val="00B0F0"/>
                </a:solidFill>
              </a:rPr>
              <a:t>W</a:t>
            </a:r>
            <a:r>
              <a:rPr lang="en-US" sz="2400" dirty="0" smtClean="0">
                <a:solidFill>
                  <a:srgbClr val="00B0F0"/>
                </a:solidFill>
              </a:rPr>
              <a:t> </a:t>
            </a:r>
          </a:p>
          <a:p>
            <a:r>
              <a:rPr lang="en-US" sz="2400" dirty="0"/>
              <a:t>F</a:t>
            </a:r>
            <a:r>
              <a:rPr lang="en-US" sz="2400" dirty="0" smtClean="0"/>
              <a:t>ormalizing </a:t>
            </a:r>
            <a:r>
              <a:rPr lang="en-US" sz="2400" dirty="0"/>
              <a:t>of </a:t>
            </a:r>
            <a:r>
              <a:rPr lang="en-US" sz="2400" dirty="0" smtClean="0"/>
              <a:t>notation: </a:t>
            </a:r>
          </a:p>
          <a:p>
            <a:r>
              <a:rPr lang="en-US" sz="2400" dirty="0" smtClean="0"/>
              <a:t>represent </a:t>
            </a:r>
            <a:r>
              <a:rPr lang="en-US" sz="2400" dirty="0"/>
              <a:t>the probability of </a:t>
            </a:r>
            <a:r>
              <a:rPr lang="en-US" sz="2400" dirty="0" smtClean="0"/>
              <a:t>a random </a:t>
            </a:r>
            <a:r>
              <a:rPr lang="en-US" sz="2400" dirty="0"/>
              <a:t>variable </a:t>
            </a:r>
            <a:r>
              <a:rPr lang="en-US" sz="2400" i="1" dirty="0"/>
              <a:t>Xi </a:t>
            </a:r>
            <a:r>
              <a:rPr lang="en-US" sz="2400" dirty="0"/>
              <a:t>taking on the value “the”, or </a:t>
            </a:r>
            <a:r>
              <a:rPr lang="en-US" sz="2400" i="1" dirty="0"/>
              <a:t>P</a:t>
            </a:r>
            <a:r>
              <a:rPr lang="en-US" sz="2400" dirty="0"/>
              <a:t>(</a:t>
            </a:r>
            <a:r>
              <a:rPr lang="en-US" sz="2400" i="1" dirty="0"/>
              <a:t>Xi </a:t>
            </a:r>
            <a:r>
              <a:rPr lang="en-US" sz="2400" dirty="0"/>
              <a:t>= “the”), </a:t>
            </a:r>
            <a:r>
              <a:rPr lang="en-US" sz="2400" dirty="0" smtClean="0"/>
              <a:t>use the </a:t>
            </a:r>
            <a:r>
              <a:rPr lang="en-US" sz="2400" dirty="0"/>
              <a:t>simplification </a:t>
            </a:r>
            <a:r>
              <a:rPr lang="en-US" sz="2400" i="1" dirty="0"/>
              <a:t>P</a:t>
            </a:r>
            <a:r>
              <a:rPr lang="en-US" sz="2400" dirty="0"/>
              <a:t>(</a:t>
            </a:r>
            <a:r>
              <a:rPr lang="en-US" sz="2400" i="1" dirty="0"/>
              <a:t>the</a:t>
            </a:r>
            <a:r>
              <a:rPr lang="en-US" sz="2400" dirty="0" smtClean="0"/>
              <a:t>)</a:t>
            </a:r>
          </a:p>
          <a:p>
            <a:r>
              <a:rPr lang="en-US" sz="2400" dirty="0" smtClean="0"/>
              <a:t>represent </a:t>
            </a:r>
            <a:r>
              <a:rPr lang="en-US" sz="2400" dirty="0"/>
              <a:t>a sequence of </a:t>
            </a:r>
            <a:r>
              <a:rPr lang="en-US" sz="2400" i="1" dirty="0"/>
              <a:t>N </a:t>
            </a:r>
            <a:r>
              <a:rPr lang="en-US" sz="2400" dirty="0"/>
              <a:t>words either as </a:t>
            </a:r>
            <a:r>
              <a:rPr lang="en-US" sz="2400" i="1" dirty="0"/>
              <a:t>w</a:t>
            </a:r>
            <a:r>
              <a:rPr lang="en-US" sz="2400" dirty="0"/>
              <a:t>1 . . .</a:t>
            </a:r>
            <a:r>
              <a:rPr lang="en-US" sz="2400" i="1" dirty="0" err="1" smtClean="0"/>
              <a:t>wn</a:t>
            </a:r>
            <a:r>
              <a:rPr lang="en-US" sz="2400" i="1" dirty="0" smtClean="0"/>
              <a:t> </a:t>
            </a:r>
            <a:r>
              <a:rPr lang="en-US" sz="2400" dirty="0" smtClean="0"/>
              <a:t>or </a:t>
            </a:r>
            <a:r>
              <a:rPr lang="en-US" sz="2400" i="1" dirty="0" smtClean="0"/>
              <a:t>w</a:t>
            </a:r>
            <a:r>
              <a:rPr lang="en-US" sz="2400" dirty="0" smtClean="0"/>
              <a:t>1</a:t>
            </a:r>
            <a:r>
              <a:rPr lang="en-US" sz="2400" baseline="30000" dirty="0" smtClean="0"/>
              <a:t>n</a:t>
            </a:r>
            <a:endParaRPr lang="en-US" sz="2400" baseline="30000" dirty="0"/>
          </a:p>
          <a:p>
            <a:r>
              <a:rPr lang="en-US" sz="2400" dirty="0" smtClean="0"/>
              <a:t>the </a:t>
            </a:r>
            <a:r>
              <a:rPr lang="en-US" sz="2400" dirty="0"/>
              <a:t>joint probability of each word in a sequence having a particular </a:t>
            </a:r>
            <a:r>
              <a:rPr lang="en-US" sz="2400" dirty="0" smtClean="0"/>
              <a:t>value </a:t>
            </a:r>
            <a:r>
              <a:rPr lang="pl-PL" sz="2400" i="1" dirty="0" smtClean="0"/>
              <a:t>P</a:t>
            </a:r>
            <a:r>
              <a:rPr lang="pl-PL" sz="2400" dirty="0" smtClean="0"/>
              <a:t>(</a:t>
            </a:r>
            <a:r>
              <a:rPr lang="pl-PL" sz="2400" i="1" dirty="0" smtClean="0"/>
              <a:t>X </a:t>
            </a:r>
            <a:r>
              <a:rPr lang="pl-PL" sz="2400" dirty="0"/>
              <a:t>= </a:t>
            </a:r>
            <a:r>
              <a:rPr lang="pl-PL" sz="2400" i="1" dirty="0"/>
              <a:t>w</a:t>
            </a:r>
            <a:r>
              <a:rPr lang="pl-PL" sz="2400" dirty="0"/>
              <a:t>1,</a:t>
            </a:r>
            <a:r>
              <a:rPr lang="pl-PL" sz="2400" i="1" dirty="0"/>
              <a:t>Y </a:t>
            </a:r>
            <a:r>
              <a:rPr lang="pl-PL" sz="2400" dirty="0"/>
              <a:t>= </a:t>
            </a:r>
            <a:r>
              <a:rPr lang="pl-PL" sz="2400" i="1" dirty="0"/>
              <a:t>w</a:t>
            </a:r>
            <a:r>
              <a:rPr lang="pl-PL" sz="2400" dirty="0"/>
              <a:t>2 , </a:t>
            </a:r>
            <a:r>
              <a:rPr lang="pl-PL" sz="2400" i="1" dirty="0"/>
              <a:t>Z </a:t>
            </a:r>
            <a:r>
              <a:rPr lang="pl-PL" sz="2400" dirty="0"/>
              <a:t>= </a:t>
            </a:r>
            <a:r>
              <a:rPr lang="pl-PL" sz="2400" i="1" dirty="0"/>
              <a:t>w</a:t>
            </a:r>
            <a:r>
              <a:rPr lang="pl-PL" sz="2400" dirty="0"/>
              <a:t>3 , ..., ) </a:t>
            </a:r>
            <a:r>
              <a:rPr lang="pl-PL" sz="2400" dirty="0" smtClean="0"/>
              <a:t> </a:t>
            </a:r>
            <a:r>
              <a:rPr lang="pl-PL" sz="2400" dirty="0"/>
              <a:t>use </a:t>
            </a:r>
            <a:r>
              <a:rPr lang="pl-PL" sz="2400" i="1" dirty="0"/>
              <a:t>P</a:t>
            </a:r>
            <a:r>
              <a:rPr lang="pl-PL" sz="2400" dirty="0"/>
              <a:t>(</a:t>
            </a:r>
            <a:r>
              <a:rPr lang="pl-PL" sz="2400" i="1" dirty="0"/>
              <a:t>w</a:t>
            </a:r>
            <a:r>
              <a:rPr lang="pl-PL" sz="2400" dirty="0"/>
              <a:t>1, </a:t>
            </a:r>
            <a:r>
              <a:rPr lang="pl-PL" sz="2400" i="1" dirty="0"/>
              <a:t>w</a:t>
            </a:r>
            <a:r>
              <a:rPr lang="pl-PL" sz="2400" dirty="0"/>
              <a:t>2 , ..., </a:t>
            </a:r>
            <a:r>
              <a:rPr lang="pl-PL" sz="2400" i="1" dirty="0"/>
              <a:t>wn</a:t>
            </a:r>
            <a:r>
              <a:rPr lang="pl-PL" sz="2400" dirty="0"/>
              <a:t>). </a:t>
            </a:r>
          </a:p>
          <a:p>
            <a:r>
              <a:rPr lang="en-US" sz="2400" dirty="0" smtClean="0"/>
              <a:t>To </a:t>
            </a:r>
            <a:r>
              <a:rPr lang="en-US" sz="2400" dirty="0"/>
              <a:t>compute probabilities of entire sequences like </a:t>
            </a:r>
            <a:r>
              <a:rPr lang="en-US" sz="2400" i="1" dirty="0"/>
              <a:t>P</a:t>
            </a:r>
            <a:r>
              <a:rPr lang="en-US" sz="2400" dirty="0"/>
              <a:t>(</a:t>
            </a:r>
            <a:r>
              <a:rPr lang="en-US" sz="2400" i="1" dirty="0"/>
              <a:t>w</a:t>
            </a:r>
            <a:r>
              <a:rPr lang="en-US" sz="2400" dirty="0"/>
              <a:t>1, </a:t>
            </a:r>
            <a:r>
              <a:rPr lang="en-US" sz="2400" i="1" dirty="0"/>
              <a:t>w</a:t>
            </a:r>
            <a:r>
              <a:rPr lang="en-US" sz="2400" dirty="0"/>
              <a:t>2 , ..., </a:t>
            </a:r>
            <a:r>
              <a:rPr lang="en-US" sz="2400" i="1" dirty="0" err="1"/>
              <a:t>wn</a:t>
            </a:r>
            <a:r>
              <a:rPr lang="en-US" sz="2400" dirty="0" smtClean="0"/>
              <a:t>) </a:t>
            </a:r>
          </a:p>
          <a:p>
            <a:pPr lvl="1"/>
            <a:r>
              <a:rPr lang="en-US" sz="2000" dirty="0" smtClean="0"/>
              <a:t>Decompose </a:t>
            </a:r>
            <a:r>
              <a:rPr lang="en-US" sz="2000" dirty="0"/>
              <a:t>this probability using the </a:t>
            </a:r>
            <a:r>
              <a:rPr lang="en-US" sz="2000" b="1" dirty="0"/>
              <a:t>chain rule of </a:t>
            </a:r>
            <a:r>
              <a:rPr lang="en-US" sz="2000" b="1" dirty="0" smtClean="0"/>
              <a:t>probability</a:t>
            </a:r>
            <a:r>
              <a:rPr lang="en-US" sz="2000" dirty="0"/>
              <a:t>: </a:t>
            </a:r>
            <a:endParaRPr lang="en-US" sz="2000" dirty="0" smtClean="0">
              <a:solidFill>
                <a:srgbClr val="00B0F0"/>
              </a:solidFill>
              <a:latin typeface="Times New Roman"/>
            </a:endParaRPr>
          </a:p>
          <a:p>
            <a:endParaRPr lang="en-US" sz="2400" dirty="0" smtClean="0">
              <a:solidFill>
                <a:srgbClr val="00B0F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73700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SIMPLE (UNSMOOTHED) </a:t>
            </a:r>
            <a:r>
              <a:rPr lang="en-US" sz="3200" i="1" dirty="0"/>
              <a:t>N</a:t>
            </a:r>
            <a:r>
              <a:rPr lang="en-US" sz="3200" dirty="0"/>
              <a:t> -GRAMS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337" y="1417638"/>
            <a:ext cx="8935663" cy="480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08337" y="6324600"/>
            <a:ext cx="739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 smtClean="0"/>
              <a:t> </a:t>
            </a:r>
            <a:r>
              <a:rPr lang="pl-PL" i="1" dirty="0"/>
              <a:t>P</a:t>
            </a:r>
            <a:r>
              <a:rPr lang="pl-PL" dirty="0"/>
              <a:t>(</a:t>
            </a:r>
            <a:r>
              <a:rPr lang="pl-PL" i="1" dirty="0"/>
              <a:t>w</a:t>
            </a:r>
            <a:r>
              <a:rPr lang="pl-PL" dirty="0"/>
              <a:t>1, </a:t>
            </a:r>
            <a:r>
              <a:rPr lang="pl-PL" i="1" dirty="0"/>
              <a:t>w</a:t>
            </a:r>
            <a:r>
              <a:rPr lang="pl-PL" dirty="0"/>
              <a:t>2 , ..., </a:t>
            </a:r>
            <a:r>
              <a:rPr lang="pl-PL" i="1" dirty="0"/>
              <a:t>wn</a:t>
            </a:r>
            <a:r>
              <a:rPr lang="pl-PL" dirty="0" smtClean="0"/>
              <a:t>)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72666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>
            <a:normAutofit/>
          </a:bodyPr>
          <a:lstStyle/>
          <a:p>
            <a:r>
              <a:rPr lang="en-US" sz="3200" dirty="0"/>
              <a:t>SIMPLE (UNSMOOTHED) </a:t>
            </a:r>
            <a:r>
              <a:rPr lang="en-US" sz="3200" i="1" dirty="0"/>
              <a:t>N</a:t>
            </a:r>
            <a:r>
              <a:rPr lang="en-US" sz="3200" dirty="0"/>
              <a:t> -GRAMS</a:t>
            </a: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1" y="1752600"/>
            <a:ext cx="8580650" cy="46613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96048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SIMPLE (UNSMOOTHED) </a:t>
            </a:r>
            <a:r>
              <a:rPr lang="en-US" sz="3200" i="1" dirty="0"/>
              <a:t>N</a:t>
            </a:r>
            <a:r>
              <a:rPr lang="en-US" sz="3200" dirty="0"/>
              <a:t> -GRAMS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727" y="1533524"/>
            <a:ext cx="7995248" cy="47148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95122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SIMPLE (UNSMOOTHED) </a:t>
            </a:r>
            <a:r>
              <a:rPr lang="en-US" sz="3200" i="1" dirty="0"/>
              <a:t>N</a:t>
            </a:r>
            <a:r>
              <a:rPr lang="en-US" sz="3200" dirty="0"/>
              <a:t> -GRAMS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828800"/>
            <a:ext cx="8111366" cy="48416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90010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i="1" dirty="0" smtClean="0"/>
              <a:t>N</a:t>
            </a:r>
            <a:r>
              <a:rPr lang="en-US" sz="3200" dirty="0" smtClean="0"/>
              <a:t> </a:t>
            </a:r>
            <a:r>
              <a:rPr lang="en-US" sz="3200" dirty="0"/>
              <a:t>-GRAMS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An </a:t>
            </a:r>
            <a:r>
              <a:rPr lang="en-US" dirty="0" smtClean="0">
                <a:solidFill>
                  <a:srgbClr val="0000FF"/>
                </a:solidFill>
              </a:rPr>
              <a:t>N-gram model</a:t>
            </a:r>
            <a:r>
              <a:rPr lang="en-US" dirty="0" smtClean="0"/>
              <a:t> uses the previous N-1 words to predict the next one:</a:t>
            </a:r>
          </a:p>
          <a:p>
            <a:pPr lvl="1" eaLnBrk="1" hangingPunct="1"/>
            <a:r>
              <a:rPr lang="en-US" i="1" dirty="0" smtClean="0"/>
              <a:t>P</a:t>
            </a:r>
            <a:r>
              <a:rPr lang="en-US" dirty="0" smtClean="0"/>
              <a:t>(</a:t>
            </a:r>
            <a:r>
              <a:rPr lang="en-US" i="1" dirty="0" err="1" smtClean="0"/>
              <a:t>w</a:t>
            </a:r>
            <a:r>
              <a:rPr lang="en-US" i="1" baseline="-25000" dirty="0" err="1" smtClean="0"/>
              <a:t>n</a:t>
            </a:r>
            <a:r>
              <a:rPr lang="en-US" baseline="-25000" dirty="0" smtClean="0"/>
              <a:t> </a:t>
            </a:r>
            <a:r>
              <a:rPr lang="en-US" dirty="0" smtClean="0"/>
              <a:t>| </a:t>
            </a:r>
            <a:r>
              <a:rPr lang="en-US" i="1" dirty="0" err="1" smtClean="0"/>
              <a:t>w</a:t>
            </a:r>
            <a:r>
              <a:rPr lang="en-US" i="1" baseline="-25000" dirty="0" err="1" smtClean="0"/>
              <a:t>n</a:t>
            </a:r>
            <a:r>
              <a:rPr lang="en-US" i="1" baseline="-25000" dirty="0" smtClean="0"/>
              <a:t> -1</a:t>
            </a:r>
            <a:r>
              <a:rPr lang="en-US" dirty="0" smtClean="0"/>
              <a:t>)</a:t>
            </a:r>
          </a:p>
          <a:p>
            <a:pPr lvl="1" eaLnBrk="1" hangingPunct="1"/>
            <a:r>
              <a:rPr lang="en-US" dirty="0" smtClean="0"/>
              <a:t>Dealing with </a:t>
            </a:r>
            <a:r>
              <a:rPr lang="en-US" i="1" dirty="0" smtClean="0"/>
              <a:t>P</a:t>
            </a:r>
            <a:r>
              <a:rPr lang="en-US" dirty="0" smtClean="0"/>
              <a:t>(&lt;word&gt; | &lt;some prefix&gt;)</a:t>
            </a:r>
          </a:p>
          <a:p>
            <a:pPr eaLnBrk="1" hangingPunct="1"/>
            <a:r>
              <a:rPr lang="en-US" dirty="0" smtClean="0"/>
              <a:t>unigrams: </a:t>
            </a:r>
            <a:r>
              <a:rPr lang="en-US" i="1" dirty="0" smtClean="0"/>
              <a:t>P</a:t>
            </a:r>
            <a:r>
              <a:rPr lang="en-US" dirty="0" smtClean="0"/>
              <a:t>(</a:t>
            </a:r>
            <a:r>
              <a:rPr lang="en-US" i="1" dirty="0" smtClean="0"/>
              <a:t>student</a:t>
            </a:r>
            <a:r>
              <a:rPr lang="en-US" dirty="0" smtClean="0"/>
              <a:t>)</a:t>
            </a:r>
          </a:p>
          <a:p>
            <a:pPr eaLnBrk="1" hangingPunct="1"/>
            <a:r>
              <a:rPr lang="en-US" dirty="0" smtClean="0"/>
              <a:t>bigrams:  </a:t>
            </a:r>
            <a:r>
              <a:rPr lang="en-US" i="1" dirty="0" smtClean="0"/>
              <a:t>P</a:t>
            </a:r>
            <a:r>
              <a:rPr lang="en-US" dirty="0" smtClean="0"/>
              <a:t>(</a:t>
            </a:r>
            <a:r>
              <a:rPr lang="en-US" i="1" dirty="0" smtClean="0"/>
              <a:t>student</a:t>
            </a:r>
            <a:r>
              <a:rPr lang="en-US" dirty="0" smtClean="0"/>
              <a:t> | </a:t>
            </a:r>
            <a:r>
              <a:rPr lang="en-US" i="1" dirty="0" smtClean="0"/>
              <a:t>clever</a:t>
            </a:r>
            <a:r>
              <a:rPr lang="en-US" dirty="0" smtClean="0"/>
              <a:t>)</a:t>
            </a:r>
          </a:p>
          <a:p>
            <a:pPr eaLnBrk="1" hangingPunct="1"/>
            <a:r>
              <a:rPr lang="en-US" dirty="0" smtClean="0"/>
              <a:t>trigrams: </a:t>
            </a:r>
            <a:r>
              <a:rPr lang="en-US" i="1" dirty="0" smtClean="0"/>
              <a:t>P(student</a:t>
            </a:r>
            <a:r>
              <a:rPr lang="en-US" dirty="0" smtClean="0"/>
              <a:t> | </a:t>
            </a:r>
            <a:r>
              <a:rPr lang="en-US" i="1" dirty="0" smtClean="0"/>
              <a:t>the clever</a:t>
            </a:r>
            <a:r>
              <a:rPr lang="en-US" dirty="0" smtClean="0"/>
              <a:t>)</a:t>
            </a:r>
          </a:p>
          <a:p>
            <a:pPr eaLnBrk="1" hangingPunct="1"/>
            <a:r>
              <a:rPr lang="en-US" dirty="0" err="1" smtClean="0"/>
              <a:t>quadrigrams</a:t>
            </a:r>
            <a:r>
              <a:rPr lang="en-US" dirty="0" smtClean="0"/>
              <a:t>: </a:t>
            </a:r>
            <a:r>
              <a:rPr lang="en-US" i="1" dirty="0" smtClean="0"/>
              <a:t>P</a:t>
            </a:r>
            <a:r>
              <a:rPr lang="en-US" dirty="0" smtClean="0"/>
              <a:t>(</a:t>
            </a:r>
            <a:r>
              <a:rPr lang="en-US" i="1" dirty="0" smtClean="0"/>
              <a:t>student</a:t>
            </a:r>
            <a:r>
              <a:rPr lang="en-US" dirty="0" smtClean="0"/>
              <a:t> | </a:t>
            </a:r>
            <a:r>
              <a:rPr lang="en-US" i="1" dirty="0" smtClean="0"/>
              <a:t>the</a:t>
            </a:r>
            <a:r>
              <a:rPr lang="en-US" dirty="0" smtClean="0"/>
              <a:t> </a:t>
            </a:r>
            <a:r>
              <a:rPr lang="en-US" i="1" dirty="0" smtClean="0"/>
              <a:t>clever</a:t>
            </a:r>
            <a:r>
              <a:rPr lang="en-US" dirty="0" smtClean="0"/>
              <a:t> </a:t>
            </a:r>
            <a:r>
              <a:rPr lang="en-US" i="1" dirty="0" smtClean="0"/>
              <a:t>honest</a:t>
            </a:r>
            <a:r>
              <a:rPr lang="en-US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891806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SIMPLE (UNSMOOTHED) </a:t>
            </a:r>
            <a:r>
              <a:rPr lang="en-US" sz="3200" i="1" dirty="0"/>
              <a:t>N</a:t>
            </a:r>
            <a:r>
              <a:rPr lang="en-US" sz="3200" dirty="0"/>
              <a:t> -GRAMS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553" y="1676400"/>
            <a:ext cx="7429500" cy="4743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7345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SIMPLE (UNSMOOTHED) </a:t>
            </a:r>
            <a:r>
              <a:rPr lang="en-US" sz="3200" i="1" dirty="0"/>
              <a:t>N</a:t>
            </a:r>
            <a:r>
              <a:rPr lang="en-US" sz="3200" dirty="0"/>
              <a:t> -GRAMS</a:t>
            </a: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767840"/>
            <a:ext cx="8050362" cy="4709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00959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SIMPLE (UNSMOOTHED) </a:t>
            </a:r>
            <a:r>
              <a:rPr lang="en-US" sz="3200" i="1" dirty="0"/>
              <a:t>N</a:t>
            </a:r>
            <a:r>
              <a:rPr lang="en-US" sz="3200" dirty="0"/>
              <a:t> -GRAMS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82880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To </a:t>
            </a:r>
            <a:r>
              <a:rPr lang="en-US" sz="2400" dirty="0"/>
              <a:t>compute a </a:t>
            </a:r>
            <a:r>
              <a:rPr lang="en-US" sz="2400" dirty="0" smtClean="0"/>
              <a:t>bigram </a:t>
            </a:r>
            <a:r>
              <a:rPr lang="en-US" sz="2400" dirty="0"/>
              <a:t>probability of a word </a:t>
            </a:r>
            <a:r>
              <a:rPr lang="en-US" sz="2400" i="1" dirty="0"/>
              <a:t>y </a:t>
            </a:r>
            <a:r>
              <a:rPr lang="en-US" sz="2400" dirty="0"/>
              <a:t>given a </a:t>
            </a:r>
            <a:r>
              <a:rPr lang="en-US" sz="2400" dirty="0" smtClean="0"/>
              <a:t>previous word </a:t>
            </a:r>
            <a:r>
              <a:rPr lang="en-US" sz="2400" i="1" dirty="0"/>
              <a:t>x</a:t>
            </a:r>
            <a:r>
              <a:rPr lang="en-US" sz="2400" dirty="0"/>
              <a:t>, </a:t>
            </a:r>
            <a:endParaRPr lang="en-US" sz="2400" dirty="0" smtClean="0"/>
          </a:p>
          <a:p>
            <a:r>
              <a:rPr lang="en-US" sz="2400" dirty="0" smtClean="0"/>
              <a:t>compute </a:t>
            </a:r>
            <a:r>
              <a:rPr lang="en-US" sz="2400" dirty="0"/>
              <a:t>the count of the </a:t>
            </a:r>
            <a:r>
              <a:rPr lang="en-US" sz="2400" dirty="0" smtClean="0"/>
              <a:t>bigram </a:t>
            </a:r>
            <a:r>
              <a:rPr lang="en-US" sz="2400" i="1" dirty="0" smtClean="0"/>
              <a:t>C</a:t>
            </a:r>
            <a:r>
              <a:rPr lang="en-US" sz="2400" dirty="0" smtClean="0"/>
              <a:t>(</a:t>
            </a:r>
            <a:r>
              <a:rPr lang="en-US" sz="2400" i="1" dirty="0" err="1" smtClean="0"/>
              <a:t>xy</a:t>
            </a:r>
            <a:r>
              <a:rPr lang="en-US" sz="2400" dirty="0"/>
              <a:t>) and normalize by the sum </a:t>
            </a:r>
            <a:r>
              <a:rPr lang="en-US" sz="2400" dirty="0" smtClean="0"/>
              <a:t>of all </a:t>
            </a:r>
            <a:r>
              <a:rPr lang="en-US" sz="2400" dirty="0"/>
              <a:t>the bigrams that share the same first word </a:t>
            </a:r>
            <a:r>
              <a:rPr lang="en-US" sz="2400" i="1" dirty="0"/>
              <a:t>x</a:t>
            </a:r>
            <a:r>
              <a:rPr lang="en-US" sz="2400" dirty="0"/>
              <a:t>:</a:t>
            </a:r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3429000"/>
            <a:ext cx="3886200" cy="676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58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9226" y="5486400"/>
            <a:ext cx="2819400" cy="676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85800" y="4267200"/>
            <a:ext cx="7848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Simplifying </a:t>
            </a:r>
            <a:r>
              <a:rPr lang="en-US" dirty="0"/>
              <a:t>this </a:t>
            </a:r>
            <a:r>
              <a:rPr lang="en-US" dirty="0" smtClean="0"/>
              <a:t>equation:</a:t>
            </a:r>
          </a:p>
          <a:p>
            <a:r>
              <a:rPr lang="en-US" dirty="0" smtClean="0"/>
              <a:t>since </a:t>
            </a:r>
            <a:r>
              <a:rPr lang="en-US" dirty="0"/>
              <a:t>the sum of all bigram counts that start with </a:t>
            </a:r>
            <a:r>
              <a:rPr lang="en-US" dirty="0" smtClean="0"/>
              <a:t>a given </a:t>
            </a:r>
            <a:r>
              <a:rPr lang="en-US" dirty="0"/>
              <a:t>word </a:t>
            </a:r>
            <a:r>
              <a:rPr lang="en-US" i="1" dirty="0"/>
              <a:t>wn</a:t>
            </a:r>
            <a:r>
              <a:rPr lang="en-US" dirty="0"/>
              <a:t>−1 must be equal to the unigram count for that word </a:t>
            </a:r>
            <a:r>
              <a:rPr lang="en-US" i="1" dirty="0"/>
              <a:t>wn</a:t>
            </a:r>
            <a:r>
              <a:rPr lang="en-US" dirty="0"/>
              <a:t>−1.</a:t>
            </a:r>
          </a:p>
        </p:txBody>
      </p:sp>
    </p:spTree>
    <p:extLst>
      <p:ext uri="{BB962C8B-B14F-4D97-AF65-F5344CB8AC3E}">
        <p14:creationId xmlns:p14="http://schemas.microsoft.com/office/powerpoint/2010/main" val="1399718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SIMPLE (UNSMOOTHED) </a:t>
            </a:r>
            <a:r>
              <a:rPr lang="en-US" sz="3200" i="1" dirty="0"/>
              <a:t>N</a:t>
            </a:r>
            <a:r>
              <a:rPr lang="en-US" sz="3200" dirty="0"/>
              <a:t> -GRAMS</a:t>
            </a: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818" y="1447800"/>
            <a:ext cx="7639050" cy="4686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74939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SIMPLE (UNSMOOTHED) </a:t>
            </a:r>
            <a:r>
              <a:rPr lang="en-US" sz="3200" i="1" dirty="0"/>
              <a:t>N</a:t>
            </a:r>
            <a:r>
              <a:rPr lang="en-US" sz="3200" dirty="0"/>
              <a:t> -GRAMS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371600"/>
            <a:ext cx="8229600" cy="4525963"/>
          </a:xfrm>
        </p:spPr>
        <p:txBody>
          <a:bodyPr>
            <a:normAutofit/>
          </a:bodyPr>
          <a:lstStyle/>
          <a:p>
            <a:r>
              <a:rPr lang="en-US" sz="2400" dirty="0" smtClean="0">
                <a:solidFill>
                  <a:srgbClr val="00B0F0"/>
                </a:solidFill>
              </a:rPr>
              <a:t>Example: a </a:t>
            </a:r>
            <a:r>
              <a:rPr lang="en-US" sz="2400" dirty="0">
                <a:solidFill>
                  <a:srgbClr val="00B0F0"/>
                </a:solidFill>
              </a:rPr>
              <a:t>mini-corpus of three sentences. </a:t>
            </a:r>
            <a:endParaRPr lang="en-US" sz="2400" dirty="0" smtClean="0">
              <a:solidFill>
                <a:srgbClr val="00B0F0"/>
              </a:solidFill>
            </a:endParaRPr>
          </a:p>
          <a:p>
            <a:r>
              <a:rPr lang="en-US" sz="2400" dirty="0"/>
              <a:t>A</a:t>
            </a:r>
            <a:r>
              <a:rPr lang="en-US" sz="2400" dirty="0" smtClean="0"/>
              <a:t>ugment </a:t>
            </a:r>
            <a:r>
              <a:rPr lang="en-US" sz="2400" dirty="0"/>
              <a:t>each sentence with a special symbol &lt;s&gt; at the beginning of </a:t>
            </a:r>
            <a:r>
              <a:rPr lang="en-US" sz="2400" dirty="0" smtClean="0"/>
              <a:t>the sentence </a:t>
            </a:r>
            <a:r>
              <a:rPr lang="en-US" sz="2400" dirty="0"/>
              <a:t>to give </a:t>
            </a:r>
            <a:r>
              <a:rPr lang="en-US" sz="2400" dirty="0" smtClean="0"/>
              <a:t>the </a:t>
            </a:r>
            <a:r>
              <a:rPr lang="en-US" sz="2400" dirty="0"/>
              <a:t>bigram context of the first word. </a:t>
            </a:r>
            <a:endParaRPr lang="en-US" sz="2400" dirty="0" smtClean="0"/>
          </a:p>
          <a:p>
            <a:r>
              <a:rPr lang="en-US" sz="2400" dirty="0"/>
              <a:t>N</a:t>
            </a:r>
            <a:r>
              <a:rPr lang="en-US" sz="2400" dirty="0" smtClean="0"/>
              <a:t>eed </a:t>
            </a:r>
            <a:r>
              <a:rPr lang="en-US" sz="2400" dirty="0"/>
              <a:t>a </a:t>
            </a:r>
            <a:r>
              <a:rPr lang="en-US" sz="2400" dirty="0" smtClean="0"/>
              <a:t>special end-symbol </a:t>
            </a:r>
            <a:r>
              <a:rPr lang="en-US" sz="2400" dirty="0"/>
              <a:t>&lt;/s</a:t>
            </a:r>
            <a:r>
              <a:rPr lang="en-US" sz="2400" dirty="0" smtClean="0"/>
              <a:t>&gt;</a:t>
            </a:r>
            <a:endParaRPr lang="en-US" sz="2400" dirty="0"/>
          </a:p>
          <a:p>
            <a:r>
              <a:rPr lang="pl-PL" sz="2400" dirty="0"/>
              <a:t>&lt;s&gt; I am Sam &lt;/s&gt;</a:t>
            </a:r>
          </a:p>
          <a:p>
            <a:r>
              <a:rPr lang="pl-PL" sz="2400" dirty="0"/>
              <a:t>&lt;s&gt; Sam I am &lt;/s&gt;</a:t>
            </a:r>
          </a:p>
          <a:p>
            <a:r>
              <a:rPr lang="en-US" sz="2400" dirty="0"/>
              <a:t>&lt;s&gt; I do not like green eggs and ham &lt;/s</a:t>
            </a:r>
            <a:r>
              <a:rPr lang="en-US" sz="2400" dirty="0" smtClean="0"/>
              <a:t>&gt;</a:t>
            </a:r>
          </a:p>
          <a:p>
            <a:r>
              <a:rPr lang="en-US" sz="2400" dirty="0" smtClean="0">
                <a:solidFill>
                  <a:srgbClr val="FF0000"/>
                </a:solidFill>
              </a:rPr>
              <a:t>Calculate </a:t>
            </a:r>
            <a:r>
              <a:rPr lang="en-US" sz="2400" dirty="0">
                <a:solidFill>
                  <a:srgbClr val="FF0000"/>
                </a:solidFill>
              </a:rPr>
              <a:t>following bigram probabilities from this corpus</a:t>
            </a:r>
            <a:endParaRPr lang="en-US" sz="2400" dirty="0" smtClean="0">
              <a:solidFill>
                <a:srgbClr val="FF0000"/>
              </a:solidFill>
            </a:endParaRPr>
          </a:p>
          <a:p>
            <a:r>
              <a:rPr lang="en-US" sz="2400" i="1" dirty="0"/>
              <a:t>P</a:t>
            </a:r>
            <a:r>
              <a:rPr lang="en-US" sz="2400" dirty="0"/>
              <a:t>(I|&lt;s</a:t>
            </a:r>
            <a:r>
              <a:rPr lang="en-US" sz="2400" dirty="0" smtClean="0"/>
              <a:t>&gt;) P</a:t>
            </a:r>
            <a:r>
              <a:rPr lang="pl-PL" sz="2400" dirty="0" smtClean="0"/>
              <a:t>(Sam</a:t>
            </a:r>
            <a:r>
              <a:rPr lang="pl-PL" sz="2400" dirty="0"/>
              <a:t>|&lt;s</a:t>
            </a:r>
            <a:r>
              <a:rPr lang="pl-PL" sz="2400" dirty="0" smtClean="0"/>
              <a:t>&gt;)</a:t>
            </a:r>
            <a:r>
              <a:rPr lang="en-US" sz="2400" dirty="0" smtClean="0"/>
              <a:t> </a:t>
            </a:r>
            <a:r>
              <a:rPr lang="en-US" sz="2400" i="1" dirty="0"/>
              <a:t>P</a:t>
            </a:r>
            <a:r>
              <a:rPr lang="en-US" sz="2400" dirty="0"/>
              <a:t>(</a:t>
            </a:r>
            <a:r>
              <a:rPr lang="en-US" sz="2400" dirty="0" err="1"/>
              <a:t>am|I</a:t>
            </a:r>
            <a:r>
              <a:rPr lang="en-US" sz="2400" dirty="0"/>
              <a:t>) </a:t>
            </a:r>
            <a:r>
              <a:rPr lang="en-US" sz="2400" i="1" dirty="0" smtClean="0"/>
              <a:t>P</a:t>
            </a:r>
            <a:r>
              <a:rPr lang="en-US" sz="2400" dirty="0"/>
              <a:t>(&lt;/s&gt;|Sam) </a:t>
            </a:r>
            <a:r>
              <a:rPr lang="en-US" sz="2400" i="1" dirty="0" smtClean="0"/>
              <a:t>P</a:t>
            </a:r>
            <a:r>
              <a:rPr lang="en-US" sz="2400" dirty="0" smtClean="0"/>
              <a:t>(</a:t>
            </a:r>
            <a:r>
              <a:rPr lang="en-US" sz="2400" dirty="0" err="1" smtClean="0"/>
              <a:t>Sam|am</a:t>
            </a:r>
            <a:r>
              <a:rPr lang="en-US" sz="2400" dirty="0"/>
              <a:t>) </a:t>
            </a:r>
            <a:r>
              <a:rPr lang="en-US" sz="2400" i="1" dirty="0" smtClean="0"/>
              <a:t>P</a:t>
            </a:r>
            <a:r>
              <a:rPr lang="en-US" sz="2400" dirty="0" smtClean="0"/>
              <a:t>(</a:t>
            </a:r>
            <a:r>
              <a:rPr lang="en-US" sz="2400" dirty="0" err="1" smtClean="0"/>
              <a:t>do|I</a:t>
            </a:r>
            <a:r>
              <a:rPr lang="en-US" sz="2400" dirty="0" smtClean="0"/>
              <a:t>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63572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SIMPLE (UNSMOOTHED) </a:t>
            </a:r>
            <a:r>
              <a:rPr lang="en-US" sz="3200" i="1" dirty="0"/>
              <a:t>N</a:t>
            </a:r>
            <a:r>
              <a:rPr lang="en-US" sz="3200" dirty="0"/>
              <a:t> -GRAMS</a:t>
            </a: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774" y="1371600"/>
            <a:ext cx="7696200" cy="4829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25235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762000"/>
          </a:xfrm>
        </p:spPr>
        <p:txBody>
          <a:bodyPr>
            <a:normAutofit fontScale="90000"/>
          </a:bodyPr>
          <a:lstStyle/>
          <a:p>
            <a:r>
              <a:rPr lang="en-US" dirty="0"/>
              <a:t>SIMPLE (UNSMOOTHED) </a:t>
            </a:r>
            <a:r>
              <a:rPr lang="en-US" i="1" dirty="0"/>
              <a:t>N</a:t>
            </a:r>
            <a:r>
              <a:rPr lang="en-US" dirty="0"/>
              <a:t> -GRAMS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2085975"/>
            <a:ext cx="8229600" cy="4391025"/>
          </a:xfrm>
        </p:spPr>
        <p:txBody>
          <a:bodyPr>
            <a:normAutofit/>
          </a:bodyPr>
          <a:lstStyle/>
          <a:p>
            <a:r>
              <a:rPr lang="en-US" sz="2400" dirty="0"/>
              <a:t>T</a:t>
            </a:r>
            <a:r>
              <a:rPr lang="en-US" sz="2400" dirty="0" smtClean="0"/>
              <a:t>he </a:t>
            </a:r>
            <a:r>
              <a:rPr lang="en-US" sz="2400" dirty="0"/>
              <a:t>general case of MLE </a:t>
            </a:r>
            <a:r>
              <a:rPr lang="en-US" sz="2400" i="1" dirty="0"/>
              <a:t>N</a:t>
            </a:r>
            <a:r>
              <a:rPr lang="en-US" sz="2400" dirty="0"/>
              <a:t>-gram parameter estimation:</a:t>
            </a:r>
          </a:p>
          <a:p>
            <a:r>
              <a:rPr lang="en-US" sz="2400" dirty="0" smtClean="0"/>
              <a:t>Equation estimates </a:t>
            </a:r>
            <a:r>
              <a:rPr lang="en-US" sz="2400" dirty="0"/>
              <a:t>the </a:t>
            </a:r>
            <a:r>
              <a:rPr lang="en-US" sz="2400" i="1" dirty="0"/>
              <a:t>N</a:t>
            </a:r>
            <a:r>
              <a:rPr lang="en-US" sz="2400" dirty="0"/>
              <a:t>-gram probability </a:t>
            </a:r>
            <a:r>
              <a:rPr lang="en-US" sz="2400" dirty="0" smtClean="0"/>
              <a:t>by</a:t>
            </a:r>
          </a:p>
          <a:p>
            <a:pPr lvl="1"/>
            <a:r>
              <a:rPr lang="en-US" sz="2000" dirty="0" smtClean="0"/>
              <a:t>dividing the observed </a:t>
            </a:r>
            <a:r>
              <a:rPr lang="en-US" sz="2000" dirty="0"/>
              <a:t>frequency of a particular sequence by the observed frequency of a prefix. </a:t>
            </a:r>
            <a:endParaRPr lang="en-US" sz="2000" dirty="0" smtClean="0"/>
          </a:p>
          <a:p>
            <a:r>
              <a:rPr lang="en-US" sz="2400" dirty="0" smtClean="0"/>
              <a:t>This ratio </a:t>
            </a:r>
            <a:r>
              <a:rPr lang="en-US" sz="2400" dirty="0"/>
              <a:t>is called a </a:t>
            </a:r>
            <a:r>
              <a:rPr lang="en-US" sz="2400" b="1" dirty="0"/>
              <a:t>relative frequency</a:t>
            </a:r>
            <a:r>
              <a:rPr lang="en-US" sz="2400" dirty="0"/>
              <a:t>. </a:t>
            </a:r>
            <a:endParaRPr lang="en-US" sz="2400" dirty="0" smtClean="0"/>
          </a:p>
          <a:p>
            <a:r>
              <a:rPr lang="en-US" sz="2400" dirty="0" smtClean="0"/>
              <a:t>use </a:t>
            </a:r>
            <a:r>
              <a:rPr lang="en-US" sz="2400" dirty="0"/>
              <a:t>of </a:t>
            </a:r>
            <a:r>
              <a:rPr lang="en-US" sz="2400" dirty="0" smtClean="0"/>
              <a:t>relative  frequencies as </a:t>
            </a:r>
            <a:r>
              <a:rPr lang="en-US" sz="2400" dirty="0"/>
              <a:t>a way to estimate probabilities is an example </a:t>
            </a:r>
            <a:r>
              <a:rPr lang="en-US" sz="2400" dirty="0" smtClean="0"/>
              <a:t>of Maximum </a:t>
            </a:r>
            <a:r>
              <a:rPr lang="en-US" sz="2400" dirty="0"/>
              <a:t>Likelihood Estimation </a:t>
            </a:r>
            <a:r>
              <a:rPr lang="en-US" sz="2400" dirty="0" smtClean="0"/>
              <a:t>or MLE</a:t>
            </a:r>
            <a:r>
              <a:rPr lang="en-US" sz="2400" dirty="0"/>
              <a:t>. </a:t>
            </a:r>
            <a:endParaRPr lang="en-US" sz="2400" dirty="0" smtClean="0"/>
          </a:p>
          <a:p>
            <a:r>
              <a:rPr lang="en-US" sz="2400" dirty="0" smtClean="0"/>
              <a:t>In </a:t>
            </a:r>
            <a:r>
              <a:rPr lang="en-US" sz="2400" dirty="0"/>
              <a:t>Maximum Likelihood Estimation, the resulting parameter set maximizes </a:t>
            </a:r>
            <a:r>
              <a:rPr lang="en-US" sz="2400" dirty="0" smtClean="0"/>
              <a:t>the likelihood </a:t>
            </a:r>
            <a:r>
              <a:rPr lang="en-US" sz="2400" dirty="0"/>
              <a:t>of the training set </a:t>
            </a:r>
            <a:r>
              <a:rPr lang="en-US" sz="2400" i="1" dirty="0"/>
              <a:t>T </a:t>
            </a:r>
            <a:r>
              <a:rPr lang="en-US" sz="2400" dirty="0"/>
              <a:t>given </a:t>
            </a:r>
            <a:r>
              <a:rPr lang="en-US" sz="2400" dirty="0" smtClean="0"/>
              <a:t>the model </a:t>
            </a:r>
            <a:r>
              <a:rPr lang="en-US" sz="2400" i="1" dirty="0" smtClean="0"/>
              <a:t>M  </a:t>
            </a:r>
            <a:r>
              <a:rPr lang="en-US" sz="2400" dirty="0" smtClean="0"/>
              <a:t>(</a:t>
            </a:r>
            <a:r>
              <a:rPr lang="en-US" sz="2400" dirty="0"/>
              <a:t>i.e., </a:t>
            </a:r>
            <a:r>
              <a:rPr lang="en-US" sz="2400" i="1" dirty="0"/>
              <a:t>P</a:t>
            </a:r>
            <a:r>
              <a:rPr lang="en-US" sz="2400" dirty="0"/>
              <a:t>(</a:t>
            </a:r>
            <a:r>
              <a:rPr lang="en-US" sz="2400" i="1" dirty="0"/>
              <a:t>T</a:t>
            </a:r>
            <a:r>
              <a:rPr lang="en-US" sz="2400" dirty="0"/>
              <a:t>|</a:t>
            </a:r>
            <a:r>
              <a:rPr lang="en-US" sz="2400" i="1" dirty="0"/>
              <a:t>M</a:t>
            </a:r>
            <a:r>
              <a:rPr lang="en-US" sz="2400" dirty="0"/>
              <a:t>)). </a:t>
            </a:r>
            <a:endParaRPr lang="en-US" sz="2400" dirty="0" smtClean="0"/>
          </a:p>
        </p:txBody>
      </p:sp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685800"/>
            <a:ext cx="4867275" cy="1400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96088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762000"/>
          </a:xfrm>
        </p:spPr>
        <p:txBody>
          <a:bodyPr>
            <a:normAutofit fontScale="90000"/>
          </a:bodyPr>
          <a:lstStyle/>
          <a:p>
            <a:r>
              <a:rPr lang="en-US" dirty="0"/>
              <a:t>SIMPLE (UNSMOOTHED) </a:t>
            </a:r>
            <a:r>
              <a:rPr lang="en-US" i="1" dirty="0"/>
              <a:t>N</a:t>
            </a:r>
            <a:r>
              <a:rPr lang="en-US" dirty="0"/>
              <a:t> -GRAMS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219200"/>
            <a:ext cx="8229600" cy="4974499"/>
          </a:xfrm>
        </p:spPr>
        <p:txBody>
          <a:bodyPr>
            <a:normAutofit fontScale="92500"/>
          </a:bodyPr>
          <a:lstStyle/>
          <a:p>
            <a:r>
              <a:rPr lang="en-US" sz="2400" dirty="0" smtClean="0">
                <a:solidFill>
                  <a:srgbClr val="00B0F0"/>
                </a:solidFill>
              </a:rPr>
              <a:t>Ex: suppose the </a:t>
            </a:r>
            <a:r>
              <a:rPr lang="en-US" sz="2400" dirty="0">
                <a:solidFill>
                  <a:srgbClr val="00B0F0"/>
                </a:solidFill>
              </a:rPr>
              <a:t>word </a:t>
            </a:r>
            <a:r>
              <a:rPr lang="en-US" sz="2400" i="1" dirty="0">
                <a:solidFill>
                  <a:srgbClr val="00B0F0"/>
                </a:solidFill>
              </a:rPr>
              <a:t>Chinese </a:t>
            </a:r>
            <a:r>
              <a:rPr lang="en-US" sz="2400" dirty="0">
                <a:solidFill>
                  <a:srgbClr val="00B0F0"/>
                </a:solidFill>
              </a:rPr>
              <a:t>occurs 400 times in a corpus of a million words like the </a:t>
            </a:r>
            <a:r>
              <a:rPr lang="en-US" sz="2400" dirty="0" smtClean="0">
                <a:solidFill>
                  <a:srgbClr val="00B0F0"/>
                </a:solidFill>
              </a:rPr>
              <a:t>Brown corpus</a:t>
            </a:r>
            <a:r>
              <a:rPr lang="en-US" sz="2400" dirty="0">
                <a:solidFill>
                  <a:srgbClr val="00B0F0"/>
                </a:solidFill>
              </a:rPr>
              <a:t>. </a:t>
            </a:r>
            <a:endParaRPr lang="en-US" sz="2400" dirty="0" smtClean="0">
              <a:solidFill>
                <a:srgbClr val="00B0F0"/>
              </a:solidFill>
            </a:endParaRPr>
          </a:p>
          <a:p>
            <a:r>
              <a:rPr lang="en-US" sz="2400" dirty="0" smtClean="0"/>
              <a:t>What </a:t>
            </a:r>
            <a:r>
              <a:rPr lang="en-US" sz="2400" dirty="0"/>
              <a:t>is the probability that a random word selected from some other text </a:t>
            </a:r>
            <a:r>
              <a:rPr lang="en-US" sz="2400" dirty="0" smtClean="0"/>
              <a:t>of say </a:t>
            </a:r>
            <a:r>
              <a:rPr lang="en-US" sz="2400" dirty="0"/>
              <a:t>a million words will be the word </a:t>
            </a:r>
            <a:r>
              <a:rPr lang="en-US" sz="2400" i="1" dirty="0"/>
              <a:t>Chinese</a:t>
            </a:r>
            <a:r>
              <a:rPr lang="en-US" sz="2400" dirty="0"/>
              <a:t>? </a:t>
            </a:r>
            <a:endParaRPr lang="en-US" sz="2400" dirty="0" smtClean="0"/>
          </a:p>
          <a:p>
            <a:r>
              <a:rPr lang="en-US" sz="2400" dirty="0" smtClean="0"/>
              <a:t>The </a:t>
            </a:r>
            <a:r>
              <a:rPr lang="en-US" sz="2400" dirty="0"/>
              <a:t>MLE estimate of its </a:t>
            </a:r>
            <a:r>
              <a:rPr lang="en-US" sz="2400" dirty="0" smtClean="0"/>
              <a:t>probability is 400/1000000 </a:t>
            </a:r>
            <a:r>
              <a:rPr lang="en-US" sz="2400" dirty="0"/>
              <a:t>or .0004. Now .0004 is not the best possible estimate of the probability </a:t>
            </a:r>
            <a:r>
              <a:rPr lang="en-US" sz="2400" dirty="0" smtClean="0"/>
              <a:t>of </a:t>
            </a:r>
            <a:r>
              <a:rPr lang="en-US" sz="2400" i="1" dirty="0" smtClean="0"/>
              <a:t>Chinese </a:t>
            </a:r>
            <a:r>
              <a:rPr lang="en-US" sz="2400" dirty="0"/>
              <a:t>occurring in all situations; </a:t>
            </a:r>
            <a:endParaRPr lang="en-US" sz="2400" dirty="0" smtClean="0"/>
          </a:p>
          <a:p>
            <a:r>
              <a:rPr lang="en-US" sz="2400" dirty="0" smtClean="0"/>
              <a:t>it </a:t>
            </a:r>
            <a:r>
              <a:rPr lang="en-US" sz="2400" dirty="0"/>
              <a:t>might turn out that in some OTHER corpus </a:t>
            </a:r>
            <a:r>
              <a:rPr lang="en-US" sz="2400" dirty="0" smtClean="0"/>
              <a:t>or context </a:t>
            </a:r>
            <a:r>
              <a:rPr lang="en-US" sz="2400" i="1" dirty="0"/>
              <a:t>Chinese </a:t>
            </a:r>
            <a:r>
              <a:rPr lang="en-US" sz="2400" dirty="0"/>
              <a:t>is a very unlikely word</a:t>
            </a:r>
            <a:r>
              <a:rPr lang="en-US" sz="2400" dirty="0" smtClean="0"/>
              <a:t>.</a:t>
            </a:r>
          </a:p>
          <a:p>
            <a:r>
              <a:rPr lang="en-US" sz="2400" dirty="0" smtClean="0"/>
              <a:t> </a:t>
            </a:r>
            <a:r>
              <a:rPr lang="en-US" sz="2400" dirty="0"/>
              <a:t>But it is the probability that makes it </a:t>
            </a:r>
            <a:r>
              <a:rPr lang="en-US" sz="2400" i="1" dirty="0" smtClean="0"/>
              <a:t>most </a:t>
            </a:r>
            <a:r>
              <a:rPr lang="en-US" sz="2400" i="1" dirty="0"/>
              <a:t>likely </a:t>
            </a:r>
            <a:r>
              <a:rPr lang="en-US" sz="2400" dirty="0"/>
              <a:t>that Chinese will occur 400 times in a million-word corpus. </a:t>
            </a:r>
            <a:endParaRPr lang="en-US" sz="2400" dirty="0" smtClean="0"/>
          </a:p>
          <a:p>
            <a:r>
              <a:rPr lang="en-US" sz="2400" dirty="0" smtClean="0">
                <a:solidFill>
                  <a:srgbClr val="00B0F0"/>
                </a:solidFill>
              </a:rPr>
              <a:t>Note: There are ways to modify </a:t>
            </a:r>
            <a:r>
              <a:rPr lang="en-US" sz="2400" dirty="0">
                <a:solidFill>
                  <a:srgbClr val="00B0F0"/>
                </a:solidFill>
              </a:rPr>
              <a:t>the MLE estimates </a:t>
            </a:r>
            <a:r>
              <a:rPr lang="en-US" sz="2400" dirty="0" smtClean="0">
                <a:solidFill>
                  <a:srgbClr val="00B0F0"/>
                </a:solidFill>
              </a:rPr>
              <a:t>to </a:t>
            </a:r>
            <a:r>
              <a:rPr lang="en-US" sz="2400" dirty="0">
                <a:solidFill>
                  <a:srgbClr val="00B0F0"/>
                </a:solidFill>
              </a:rPr>
              <a:t>get better probability estimates</a:t>
            </a:r>
          </a:p>
        </p:txBody>
      </p:sp>
    </p:spTree>
    <p:extLst>
      <p:ext uri="{BB962C8B-B14F-4D97-AF65-F5344CB8AC3E}">
        <p14:creationId xmlns:p14="http://schemas.microsoft.com/office/powerpoint/2010/main" val="4142143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6675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dirty="0"/>
              <a:t>SIMPLE (UNSMOOTHED) </a:t>
            </a:r>
            <a:r>
              <a:rPr lang="en-US" sz="3200" i="1" dirty="0"/>
              <a:t>N</a:t>
            </a:r>
            <a:r>
              <a:rPr lang="en-US" sz="3200" dirty="0"/>
              <a:t> -GRAMS</a:t>
            </a: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987" y="914400"/>
            <a:ext cx="7581900" cy="4438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81000" y="5415506"/>
            <a:ext cx="830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A </a:t>
            </a:r>
            <a:r>
              <a:rPr lang="en-US" dirty="0"/>
              <a:t>dialogue system </a:t>
            </a:r>
            <a:r>
              <a:rPr lang="en-US" dirty="0" smtClean="0"/>
              <a:t>that </a:t>
            </a:r>
            <a:r>
              <a:rPr lang="en-US" dirty="0"/>
              <a:t>answered questions about a database </a:t>
            </a:r>
            <a:r>
              <a:rPr lang="en-US" dirty="0" smtClean="0"/>
              <a:t>of restaurants </a:t>
            </a:r>
            <a:r>
              <a:rPr lang="en-US" dirty="0"/>
              <a:t>in Berkeley, California (</a:t>
            </a:r>
            <a:r>
              <a:rPr lang="en-US" dirty="0" err="1"/>
              <a:t>Jurafsky</a:t>
            </a:r>
            <a:r>
              <a:rPr lang="en-US" dirty="0"/>
              <a:t> et al., 1994). </a:t>
            </a: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S</a:t>
            </a:r>
            <a:r>
              <a:rPr lang="en-US" dirty="0" smtClean="0"/>
              <a:t>ome </a:t>
            </a:r>
            <a:r>
              <a:rPr lang="en-US" dirty="0"/>
              <a:t>sample </a:t>
            </a:r>
            <a:r>
              <a:rPr lang="en-US" dirty="0" smtClean="0"/>
              <a:t>user queries</a:t>
            </a:r>
            <a:r>
              <a:rPr lang="en-US" dirty="0"/>
              <a:t>, lowercased and with no punctuation (a representative corpus of </a:t>
            </a:r>
            <a:r>
              <a:rPr lang="en-US" dirty="0" smtClean="0"/>
              <a:t>9222 sentences is </a:t>
            </a:r>
            <a:r>
              <a:rPr lang="en-US" dirty="0"/>
              <a:t>on the website):</a:t>
            </a:r>
          </a:p>
        </p:txBody>
      </p:sp>
    </p:spTree>
    <p:extLst>
      <p:ext uri="{BB962C8B-B14F-4D97-AF65-F5344CB8AC3E}">
        <p14:creationId xmlns:p14="http://schemas.microsoft.com/office/powerpoint/2010/main" val="3441321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>
            <a:normAutofit/>
          </a:bodyPr>
          <a:lstStyle/>
          <a:p>
            <a:r>
              <a:rPr lang="en-US" sz="3200" dirty="0"/>
              <a:t>SIMPLE (UNSMOOTHED) </a:t>
            </a:r>
            <a:r>
              <a:rPr lang="en-US" sz="3200" i="1" dirty="0"/>
              <a:t>N</a:t>
            </a:r>
            <a:r>
              <a:rPr lang="en-US" sz="3200" dirty="0"/>
              <a:t> -GRAMS</a:t>
            </a: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799" y="1003372"/>
            <a:ext cx="7772401" cy="47116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16433" y="5715000"/>
            <a:ext cx="85111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Bigram count for 8  words V=1446 total word types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Note that the </a:t>
            </a:r>
            <a:r>
              <a:rPr lang="en-US" dirty="0"/>
              <a:t>majority of the values are </a:t>
            </a:r>
            <a:r>
              <a:rPr lang="en-US" dirty="0" smtClean="0"/>
              <a:t>zero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The </a:t>
            </a:r>
            <a:r>
              <a:rPr lang="en-US" dirty="0"/>
              <a:t>sample </a:t>
            </a:r>
            <a:r>
              <a:rPr lang="en-US" dirty="0" smtClean="0"/>
              <a:t>words are chosen to </a:t>
            </a:r>
            <a:r>
              <a:rPr lang="en-US" dirty="0"/>
              <a:t>cohere with each </a:t>
            </a:r>
            <a:r>
              <a:rPr lang="en-US" dirty="0" smtClean="0"/>
              <a:t>other 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A </a:t>
            </a:r>
            <a:r>
              <a:rPr lang="en-US" dirty="0"/>
              <a:t>matrix selected from a random set of 7 </a:t>
            </a:r>
            <a:r>
              <a:rPr lang="en-US" dirty="0" smtClean="0"/>
              <a:t>words would </a:t>
            </a:r>
            <a:r>
              <a:rPr lang="en-US" dirty="0"/>
              <a:t>be even more </a:t>
            </a:r>
            <a:r>
              <a:rPr lang="en-US" dirty="0" smtClean="0"/>
              <a:t>sparse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8633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N-Grams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6977" y="1219200"/>
            <a:ext cx="8229600" cy="4525963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00B0F0"/>
                </a:solidFill>
              </a:rPr>
              <a:t>Word </a:t>
            </a:r>
            <a:r>
              <a:rPr lang="en-US" sz="2400" dirty="0" smtClean="0">
                <a:solidFill>
                  <a:srgbClr val="00B0F0"/>
                </a:solidFill>
              </a:rPr>
              <a:t>Prediction</a:t>
            </a:r>
          </a:p>
          <a:p>
            <a:pPr marL="0" indent="0">
              <a:buNone/>
            </a:pPr>
            <a:r>
              <a:rPr lang="en-US" sz="2400" i="1" dirty="0" smtClean="0"/>
              <a:t>Ex: ... </a:t>
            </a:r>
            <a:r>
              <a:rPr lang="en-US" sz="2400" i="1" dirty="0"/>
              <a:t>I notice three guys standing on the ???</a:t>
            </a:r>
          </a:p>
          <a:p>
            <a:endParaRPr lang="en-US" sz="2400" dirty="0" smtClean="0">
              <a:solidFill>
                <a:srgbClr val="00B0F0"/>
              </a:solidFill>
            </a:endParaRPr>
          </a:p>
          <a:p>
            <a:endParaRPr lang="en-US" sz="2400" dirty="0">
              <a:solidFill>
                <a:srgbClr val="00B0F0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594" y="2362200"/>
            <a:ext cx="8153400" cy="426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30715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1" y="-76200"/>
            <a:ext cx="8229600" cy="607325"/>
          </a:xfrm>
        </p:spPr>
        <p:txBody>
          <a:bodyPr>
            <a:normAutofit/>
          </a:bodyPr>
          <a:lstStyle/>
          <a:p>
            <a:r>
              <a:rPr lang="en-US" sz="3200" dirty="0"/>
              <a:t>SIMPLE (UNSMOOTHED) </a:t>
            </a:r>
            <a:r>
              <a:rPr lang="en-US" sz="3200" i="1" dirty="0"/>
              <a:t>N</a:t>
            </a:r>
            <a:r>
              <a:rPr lang="en-US" sz="3200" dirty="0"/>
              <a:t> -GRAMS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359671"/>
            <a:ext cx="6362700" cy="7810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62000" y="1005208"/>
            <a:ext cx="30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Unigram count</a:t>
            </a:r>
            <a:endParaRPr lang="en-IN" dirty="0"/>
          </a:p>
        </p:txBody>
      </p:sp>
      <p:sp>
        <p:nvSpPr>
          <p:cNvPr id="8" name="TextBox 7"/>
          <p:cNvSpPr txBox="1"/>
          <p:nvPr/>
        </p:nvSpPr>
        <p:spPr>
          <a:xfrm>
            <a:off x="685801" y="682382"/>
            <a:ext cx="807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 smtClean="0"/>
              <a:t>Compute bigram probabilities for BRPS (Berkeley Restaurant Project Sentences) Corpus </a:t>
            </a:r>
          </a:p>
          <a:p>
            <a:r>
              <a:rPr lang="en-IN" sz="1600" dirty="0" smtClean="0"/>
              <a:t> </a:t>
            </a:r>
            <a:endParaRPr lang="en-IN" sz="16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220" y="3581400"/>
            <a:ext cx="7162800" cy="254317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14400" y="2971800"/>
            <a:ext cx="518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Bigram counts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8680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334962"/>
          </a:xfrm>
        </p:spPr>
        <p:txBody>
          <a:bodyPr>
            <a:normAutofit fontScale="90000"/>
          </a:bodyPr>
          <a:lstStyle/>
          <a:p>
            <a:r>
              <a:rPr lang="en-US" sz="3200" dirty="0" smtClean="0"/>
              <a:t>Bigram model</a:t>
            </a:r>
            <a:endParaRPr lang="en-US" sz="3200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868" y="609600"/>
            <a:ext cx="7496175" cy="514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877068" y="5562600"/>
            <a:ext cx="78097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</a:t>
            </a:r>
            <a:r>
              <a:rPr lang="en-US" dirty="0" smtClean="0"/>
              <a:t>Given Count of  1 </a:t>
            </a:r>
            <a:r>
              <a:rPr lang="en-US" dirty="0" err="1" smtClean="0"/>
              <a:t>st</a:t>
            </a:r>
            <a:r>
              <a:rPr lang="en-US" dirty="0" smtClean="0"/>
              <a:t> word followed by  2</a:t>
            </a:r>
            <a:r>
              <a:rPr lang="en-US" baseline="30000" dirty="0" smtClean="0"/>
              <a:t>nd</a:t>
            </a:r>
            <a:r>
              <a:rPr lang="en-US" dirty="0" smtClean="0"/>
              <a:t> word  = C </a:t>
            </a:r>
            <a:r>
              <a:rPr lang="en-US" dirty="0"/>
              <a:t>( 1 </a:t>
            </a:r>
            <a:r>
              <a:rPr lang="en-US" dirty="0" err="1"/>
              <a:t>st</a:t>
            </a:r>
            <a:r>
              <a:rPr lang="en-US" dirty="0"/>
              <a:t> word, 2</a:t>
            </a:r>
            <a:r>
              <a:rPr lang="en-US" baseline="30000" dirty="0"/>
              <a:t>nd</a:t>
            </a:r>
            <a:r>
              <a:rPr lang="en-US" dirty="0"/>
              <a:t> word</a:t>
            </a:r>
            <a:r>
              <a:rPr lang="en-US" dirty="0" smtClean="0"/>
              <a:t>)</a:t>
            </a:r>
          </a:p>
          <a:p>
            <a:r>
              <a:rPr lang="en-US" dirty="0" smtClean="0"/>
              <a:t>Find Probability of  2</a:t>
            </a:r>
            <a:r>
              <a:rPr lang="en-US" baseline="30000" dirty="0" smtClean="0"/>
              <a:t>nd</a:t>
            </a:r>
            <a:r>
              <a:rPr lang="en-US" dirty="0" smtClean="0"/>
              <a:t> word given 1</a:t>
            </a:r>
            <a:r>
              <a:rPr lang="en-US" baseline="30000" dirty="0" smtClean="0"/>
              <a:t>st</a:t>
            </a:r>
            <a:r>
              <a:rPr lang="en-US" dirty="0" smtClean="0"/>
              <a:t> word = P ( 2</a:t>
            </a:r>
            <a:r>
              <a:rPr lang="en-US" baseline="30000" dirty="0" smtClean="0"/>
              <a:t>nd</a:t>
            </a:r>
            <a:r>
              <a:rPr lang="en-US" dirty="0" smtClean="0"/>
              <a:t> word| 1</a:t>
            </a:r>
            <a:r>
              <a:rPr lang="en-US" baseline="30000" dirty="0" smtClean="0"/>
              <a:t>st</a:t>
            </a:r>
            <a:r>
              <a:rPr lang="en-US" dirty="0" smtClean="0"/>
              <a:t> word)</a:t>
            </a:r>
          </a:p>
          <a:p>
            <a:r>
              <a:rPr lang="en-US" dirty="0"/>
              <a:t>P ( 2</a:t>
            </a:r>
            <a:r>
              <a:rPr lang="en-US" baseline="30000" dirty="0"/>
              <a:t>nd</a:t>
            </a:r>
            <a:r>
              <a:rPr lang="en-US" dirty="0"/>
              <a:t> word| 1</a:t>
            </a:r>
            <a:r>
              <a:rPr lang="en-US" baseline="30000" dirty="0"/>
              <a:t>st</a:t>
            </a:r>
            <a:r>
              <a:rPr lang="en-US" dirty="0"/>
              <a:t> word</a:t>
            </a:r>
            <a:r>
              <a:rPr lang="en-US" dirty="0" smtClean="0"/>
              <a:t>) = C ( </a:t>
            </a:r>
            <a:r>
              <a:rPr lang="en-US" dirty="0"/>
              <a:t>1 </a:t>
            </a:r>
            <a:r>
              <a:rPr lang="en-US" dirty="0" err="1"/>
              <a:t>st</a:t>
            </a:r>
            <a:r>
              <a:rPr lang="en-US" dirty="0"/>
              <a:t> word, 2</a:t>
            </a:r>
            <a:r>
              <a:rPr lang="en-US" baseline="30000" dirty="0"/>
              <a:t>nd</a:t>
            </a:r>
            <a:r>
              <a:rPr lang="en-US" dirty="0"/>
              <a:t> word</a:t>
            </a:r>
            <a:r>
              <a:rPr lang="en-US" dirty="0" smtClean="0"/>
              <a:t>) / C( 1</a:t>
            </a:r>
            <a:r>
              <a:rPr lang="en-US" baseline="30000" dirty="0" smtClean="0"/>
              <a:t>st</a:t>
            </a:r>
            <a:r>
              <a:rPr lang="en-US" dirty="0" smtClean="0"/>
              <a:t> word)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45823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1" y="-199030"/>
            <a:ext cx="8229600" cy="730155"/>
          </a:xfrm>
        </p:spPr>
        <p:txBody>
          <a:bodyPr>
            <a:normAutofit/>
          </a:bodyPr>
          <a:lstStyle/>
          <a:p>
            <a:r>
              <a:rPr lang="en-US" sz="3200" dirty="0"/>
              <a:t>SIMPLE (UNSMOOTHED) </a:t>
            </a:r>
            <a:r>
              <a:rPr lang="en-US" sz="3200" i="1" dirty="0"/>
              <a:t>N</a:t>
            </a:r>
            <a:r>
              <a:rPr lang="en-US" sz="3200" dirty="0"/>
              <a:t> -GRAMS</a:t>
            </a: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533401"/>
            <a:ext cx="7620000" cy="52416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0" y="5784108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 smtClean="0"/>
              <a:t>Computing bigram probabilities for first row whose first word is </a:t>
            </a:r>
            <a:r>
              <a:rPr lang="en-IN" sz="1600" dirty="0" err="1" smtClean="0"/>
              <a:t>i</a:t>
            </a:r>
            <a:r>
              <a:rPr lang="en-IN" sz="1600" dirty="0" smtClean="0"/>
              <a:t> and second word is listed column wise. </a:t>
            </a:r>
          </a:p>
          <a:p>
            <a:r>
              <a:rPr lang="en-IN" sz="1600" dirty="0" smtClean="0"/>
              <a:t>P( </a:t>
            </a:r>
            <a:r>
              <a:rPr lang="en-IN" sz="1600" dirty="0" err="1" smtClean="0"/>
              <a:t>i</a:t>
            </a:r>
            <a:r>
              <a:rPr lang="en-IN" sz="1600" dirty="0" smtClean="0"/>
              <a:t> | </a:t>
            </a:r>
            <a:r>
              <a:rPr lang="en-IN" sz="1600" dirty="0" err="1" smtClean="0"/>
              <a:t>i</a:t>
            </a:r>
            <a:r>
              <a:rPr lang="en-IN" sz="1600" dirty="0" smtClean="0"/>
              <a:t>) = C( </a:t>
            </a:r>
            <a:r>
              <a:rPr lang="en-IN" sz="1600" dirty="0" err="1" smtClean="0"/>
              <a:t>i</a:t>
            </a:r>
            <a:r>
              <a:rPr lang="en-IN" sz="1600" dirty="0" smtClean="0"/>
              <a:t> , </a:t>
            </a:r>
            <a:r>
              <a:rPr lang="en-IN" sz="1600" dirty="0" err="1" smtClean="0"/>
              <a:t>i</a:t>
            </a:r>
            <a:r>
              <a:rPr lang="en-IN" sz="1600" dirty="0" smtClean="0"/>
              <a:t>) / C (</a:t>
            </a:r>
            <a:r>
              <a:rPr lang="en-IN" sz="1600" dirty="0" err="1" smtClean="0"/>
              <a:t>i</a:t>
            </a:r>
            <a:r>
              <a:rPr lang="en-IN" sz="1600" dirty="0" smtClean="0"/>
              <a:t>)  = 5/2533= </a:t>
            </a:r>
            <a:r>
              <a:rPr lang="en-IN" sz="1600" dirty="0"/>
              <a:t>0.002   </a:t>
            </a:r>
            <a:r>
              <a:rPr lang="en-IN" sz="1600" dirty="0" smtClean="0"/>
              <a:t>P(want </a:t>
            </a:r>
            <a:r>
              <a:rPr lang="en-IN" sz="1600" dirty="0"/>
              <a:t>| </a:t>
            </a:r>
            <a:r>
              <a:rPr lang="en-IN" sz="1600" dirty="0" err="1" smtClean="0"/>
              <a:t>i</a:t>
            </a:r>
            <a:r>
              <a:rPr lang="en-IN" sz="1600" dirty="0" smtClean="0"/>
              <a:t> ) </a:t>
            </a:r>
            <a:r>
              <a:rPr lang="en-IN" sz="1600" dirty="0"/>
              <a:t>= C( </a:t>
            </a:r>
            <a:r>
              <a:rPr lang="en-IN" sz="1600" dirty="0" err="1" smtClean="0"/>
              <a:t>i</a:t>
            </a:r>
            <a:r>
              <a:rPr lang="en-IN" sz="1600" dirty="0" smtClean="0"/>
              <a:t>, want) </a:t>
            </a:r>
            <a:r>
              <a:rPr lang="en-IN" sz="1600" dirty="0"/>
              <a:t>/ C (</a:t>
            </a:r>
            <a:r>
              <a:rPr lang="en-IN" sz="1600" dirty="0" err="1"/>
              <a:t>i</a:t>
            </a:r>
            <a:r>
              <a:rPr lang="en-IN" sz="1600" dirty="0"/>
              <a:t>)  = </a:t>
            </a:r>
            <a:r>
              <a:rPr lang="en-IN" sz="1600" dirty="0" smtClean="0"/>
              <a:t>827/2533</a:t>
            </a:r>
            <a:r>
              <a:rPr lang="en-IN" sz="1600" dirty="0"/>
              <a:t>= </a:t>
            </a:r>
            <a:r>
              <a:rPr lang="en-IN" sz="1600" dirty="0" smtClean="0"/>
              <a:t>0.326</a:t>
            </a:r>
          </a:p>
          <a:p>
            <a:r>
              <a:rPr lang="en-IN" sz="1600" dirty="0" smtClean="0"/>
              <a:t>P(to </a:t>
            </a:r>
            <a:r>
              <a:rPr lang="en-IN" sz="1600" dirty="0"/>
              <a:t>| </a:t>
            </a:r>
            <a:r>
              <a:rPr lang="en-IN" sz="1600" dirty="0" err="1"/>
              <a:t>i</a:t>
            </a:r>
            <a:r>
              <a:rPr lang="en-IN" sz="1600" dirty="0"/>
              <a:t> ) = C( </a:t>
            </a:r>
            <a:r>
              <a:rPr lang="en-IN" sz="1600" dirty="0" err="1"/>
              <a:t>i</a:t>
            </a:r>
            <a:r>
              <a:rPr lang="en-IN" sz="1600" dirty="0"/>
              <a:t>, </a:t>
            </a:r>
            <a:r>
              <a:rPr lang="en-IN" sz="1600" dirty="0" smtClean="0"/>
              <a:t>to) </a:t>
            </a:r>
            <a:r>
              <a:rPr lang="en-IN" sz="1600" dirty="0"/>
              <a:t>/ C (</a:t>
            </a:r>
            <a:r>
              <a:rPr lang="en-IN" sz="1600" dirty="0" err="1"/>
              <a:t>i</a:t>
            </a:r>
            <a:r>
              <a:rPr lang="en-IN" sz="1600" dirty="0"/>
              <a:t>)  = </a:t>
            </a:r>
            <a:r>
              <a:rPr lang="en-IN" sz="1600" dirty="0" smtClean="0"/>
              <a:t>0/2533</a:t>
            </a:r>
            <a:r>
              <a:rPr lang="en-IN" sz="1600" dirty="0"/>
              <a:t>= </a:t>
            </a:r>
            <a:r>
              <a:rPr lang="en-IN" sz="1600" dirty="0" smtClean="0"/>
              <a:t>0     P(eat </a:t>
            </a:r>
            <a:r>
              <a:rPr lang="en-IN" sz="1600" dirty="0"/>
              <a:t>| </a:t>
            </a:r>
            <a:r>
              <a:rPr lang="en-IN" sz="1600" dirty="0" err="1"/>
              <a:t>i</a:t>
            </a:r>
            <a:r>
              <a:rPr lang="en-IN" sz="1600" dirty="0"/>
              <a:t> ) = C( </a:t>
            </a:r>
            <a:r>
              <a:rPr lang="en-IN" sz="1600" dirty="0" err="1"/>
              <a:t>i</a:t>
            </a:r>
            <a:r>
              <a:rPr lang="en-IN" sz="1600" dirty="0"/>
              <a:t>, </a:t>
            </a:r>
            <a:r>
              <a:rPr lang="en-IN" sz="1600" dirty="0" smtClean="0"/>
              <a:t>eat</a:t>
            </a:r>
            <a:r>
              <a:rPr lang="en-IN" sz="1600" dirty="0"/>
              <a:t>) / C (</a:t>
            </a:r>
            <a:r>
              <a:rPr lang="en-IN" sz="1600" dirty="0" err="1"/>
              <a:t>i</a:t>
            </a:r>
            <a:r>
              <a:rPr lang="en-IN" sz="1600" dirty="0"/>
              <a:t>)  = </a:t>
            </a:r>
            <a:r>
              <a:rPr lang="en-IN" sz="1600" dirty="0" smtClean="0"/>
              <a:t>9/2533</a:t>
            </a:r>
            <a:r>
              <a:rPr lang="en-IN" sz="1600" dirty="0"/>
              <a:t>= </a:t>
            </a:r>
            <a:r>
              <a:rPr lang="en-IN" sz="1600" dirty="0" smtClean="0"/>
              <a:t>0.00355</a:t>
            </a:r>
            <a:endParaRPr lang="en-IN" sz="1600" dirty="0"/>
          </a:p>
        </p:txBody>
      </p:sp>
    </p:spTree>
    <p:extLst>
      <p:ext uri="{BB962C8B-B14F-4D97-AF65-F5344CB8AC3E}">
        <p14:creationId xmlns:p14="http://schemas.microsoft.com/office/powerpoint/2010/main" val="3242707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SIMPLE (UNSMOOTHED) </a:t>
            </a:r>
            <a:r>
              <a:rPr lang="en-US" sz="3200" i="1" dirty="0"/>
              <a:t>N</a:t>
            </a:r>
            <a:r>
              <a:rPr lang="en-US" sz="3200" dirty="0"/>
              <a:t> -GRAMS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1"/>
            <a:ext cx="8229600" cy="2971800"/>
          </a:xfrm>
        </p:spPr>
        <p:txBody>
          <a:bodyPr>
            <a:normAutofit lnSpcReduction="10000"/>
          </a:bodyPr>
          <a:lstStyle/>
          <a:p>
            <a:r>
              <a:rPr lang="en-US" sz="2400" dirty="0" smtClean="0">
                <a:solidFill>
                  <a:srgbClr val="00B0F0"/>
                </a:solidFill>
              </a:rPr>
              <a:t>Ex1: </a:t>
            </a:r>
            <a:r>
              <a:rPr lang="en-US" sz="2400" dirty="0">
                <a:solidFill>
                  <a:srgbClr val="00B0F0"/>
                </a:solidFill>
              </a:rPr>
              <a:t>Compute the probability of sentence</a:t>
            </a:r>
          </a:p>
          <a:p>
            <a:r>
              <a:rPr lang="en-US" sz="2400" i="1" dirty="0">
                <a:solidFill>
                  <a:srgbClr val="00B0F0"/>
                </a:solidFill>
              </a:rPr>
              <a:t>I want English </a:t>
            </a:r>
            <a:r>
              <a:rPr lang="en-US" sz="2400" i="1" dirty="0" smtClean="0">
                <a:solidFill>
                  <a:srgbClr val="00B0F0"/>
                </a:solidFill>
              </a:rPr>
              <a:t>food</a:t>
            </a:r>
            <a:endParaRPr lang="en-US" sz="2400" i="1" dirty="0">
              <a:solidFill>
                <a:srgbClr val="00B0F0"/>
              </a:solidFill>
            </a:endParaRPr>
          </a:p>
          <a:p>
            <a:r>
              <a:rPr lang="en-US" sz="2400" dirty="0" smtClean="0"/>
              <a:t>Consider following additional probability values:</a:t>
            </a:r>
          </a:p>
          <a:p>
            <a:r>
              <a:rPr lang="en-US" sz="2400" i="1" dirty="0" smtClean="0"/>
              <a:t>P</a:t>
            </a:r>
            <a:r>
              <a:rPr lang="en-US" sz="2400" dirty="0" smtClean="0"/>
              <a:t>(i</a:t>
            </a:r>
            <a:r>
              <a:rPr lang="en-US" sz="2400" dirty="0"/>
              <a:t>|&lt;s&gt;) = 0.25 </a:t>
            </a:r>
            <a:endParaRPr lang="en-US" sz="2400" dirty="0" smtClean="0"/>
          </a:p>
          <a:p>
            <a:r>
              <a:rPr lang="en-US" sz="2400" i="1" dirty="0" smtClean="0"/>
              <a:t>P</a:t>
            </a:r>
            <a:r>
              <a:rPr lang="en-US" sz="2400" dirty="0" smtClean="0"/>
              <a:t>(</a:t>
            </a:r>
            <a:r>
              <a:rPr lang="en-US" sz="2400" dirty="0" err="1" smtClean="0"/>
              <a:t>english|want</a:t>
            </a:r>
            <a:r>
              <a:rPr lang="en-US" sz="2400" dirty="0"/>
              <a:t>) = 0.0011</a:t>
            </a:r>
          </a:p>
          <a:p>
            <a:r>
              <a:rPr lang="en-US" sz="2400" i="1" dirty="0"/>
              <a:t>P</a:t>
            </a:r>
            <a:r>
              <a:rPr lang="en-US" sz="2400" dirty="0"/>
              <a:t>(</a:t>
            </a:r>
            <a:r>
              <a:rPr lang="en-US" sz="2400" dirty="0" err="1"/>
              <a:t>food|english</a:t>
            </a:r>
            <a:r>
              <a:rPr lang="en-US" sz="2400" dirty="0"/>
              <a:t>) = 0.5 </a:t>
            </a:r>
            <a:endParaRPr lang="en-US" sz="2400" dirty="0" smtClean="0"/>
          </a:p>
          <a:p>
            <a:r>
              <a:rPr lang="en-US" sz="2400" i="1" dirty="0" smtClean="0"/>
              <a:t>P</a:t>
            </a:r>
            <a:r>
              <a:rPr lang="en-US" sz="2400" dirty="0"/>
              <a:t>(&lt;/s&gt;|food) = </a:t>
            </a:r>
            <a:r>
              <a:rPr lang="en-US" sz="2400" dirty="0" smtClean="0"/>
              <a:t>0.68</a:t>
            </a:r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3962400"/>
            <a:ext cx="7010400" cy="2895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91156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SIMPLE (UNSMOOTHED) </a:t>
            </a:r>
            <a:r>
              <a:rPr lang="en-US" sz="3200" i="1" dirty="0"/>
              <a:t>N</a:t>
            </a:r>
            <a:r>
              <a:rPr lang="en-US" sz="3200" dirty="0"/>
              <a:t> -GRAMS</a:t>
            </a: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869" y="1447800"/>
            <a:ext cx="7839075" cy="4895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18731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SIMPLE (UNSMOOTHED) </a:t>
            </a:r>
            <a:r>
              <a:rPr lang="en-US" sz="3200" i="1" dirty="0"/>
              <a:t>N</a:t>
            </a:r>
            <a:r>
              <a:rPr lang="en-US" sz="3200" dirty="0"/>
              <a:t> -GRAMS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>
                <a:solidFill>
                  <a:srgbClr val="00B0F0"/>
                </a:solidFill>
              </a:rPr>
              <a:t>Ex1: </a:t>
            </a:r>
            <a:r>
              <a:rPr lang="en-US" sz="2400" dirty="0">
                <a:solidFill>
                  <a:srgbClr val="00B0F0"/>
                </a:solidFill>
              </a:rPr>
              <a:t>Compute the probability of sentence</a:t>
            </a:r>
          </a:p>
          <a:p>
            <a:r>
              <a:rPr lang="en-US" sz="2400" i="1" dirty="0">
                <a:solidFill>
                  <a:srgbClr val="00B0F0"/>
                </a:solidFill>
              </a:rPr>
              <a:t>I want English </a:t>
            </a:r>
            <a:r>
              <a:rPr lang="en-US" sz="2400" i="1" dirty="0" smtClean="0">
                <a:solidFill>
                  <a:srgbClr val="00B0F0"/>
                </a:solidFill>
              </a:rPr>
              <a:t>food</a:t>
            </a:r>
            <a:endParaRPr lang="en-US" sz="2400" i="1" dirty="0">
              <a:solidFill>
                <a:srgbClr val="00B0F0"/>
              </a:solidFill>
            </a:endParaRPr>
          </a:p>
          <a:p>
            <a:endParaRPr lang="en-US" sz="2400" dirty="0" smtClean="0"/>
          </a:p>
          <a:p>
            <a:r>
              <a:rPr lang="en-US" sz="2400" i="1" dirty="0" smtClean="0"/>
              <a:t>P</a:t>
            </a:r>
            <a:r>
              <a:rPr lang="en-US" sz="2400" dirty="0" smtClean="0"/>
              <a:t>(i</a:t>
            </a:r>
            <a:r>
              <a:rPr lang="en-US" sz="2400" dirty="0"/>
              <a:t>|&lt;s&gt;) = 0.25 </a:t>
            </a:r>
            <a:endParaRPr lang="en-US" sz="2400" dirty="0" smtClean="0"/>
          </a:p>
          <a:p>
            <a:r>
              <a:rPr lang="en-US" sz="2400" i="1" dirty="0" smtClean="0"/>
              <a:t>P</a:t>
            </a:r>
            <a:r>
              <a:rPr lang="en-US" sz="2400" dirty="0" smtClean="0"/>
              <a:t>(</a:t>
            </a:r>
            <a:r>
              <a:rPr lang="en-US" sz="2400" dirty="0" err="1" smtClean="0"/>
              <a:t>english|want</a:t>
            </a:r>
            <a:r>
              <a:rPr lang="en-US" sz="2400" dirty="0"/>
              <a:t>) = 0.0011</a:t>
            </a:r>
          </a:p>
          <a:p>
            <a:r>
              <a:rPr lang="en-US" sz="2400" i="1" dirty="0"/>
              <a:t>P</a:t>
            </a:r>
            <a:r>
              <a:rPr lang="en-US" sz="2400" dirty="0"/>
              <a:t>(</a:t>
            </a:r>
            <a:r>
              <a:rPr lang="en-US" sz="2400" dirty="0" err="1"/>
              <a:t>food|english</a:t>
            </a:r>
            <a:r>
              <a:rPr lang="en-US" sz="2400" dirty="0"/>
              <a:t>) = 0.5 </a:t>
            </a:r>
            <a:endParaRPr lang="en-US" sz="2400" dirty="0" smtClean="0"/>
          </a:p>
          <a:p>
            <a:r>
              <a:rPr lang="en-US" sz="2400" i="1" dirty="0" smtClean="0"/>
              <a:t>P</a:t>
            </a:r>
            <a:r>
              <a:rPr lang="en-US" sz="2400" dirty="0"/>
              <a:t>(&lt;/s&gt;|food) = </a:t>
            </a:r>
            <a:r>
              <a:rPr lang="en-US" sz="2400" dirty="0" smtClean="0"/>
              <a:t>0.68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4876800"/>
            <a:ext cx="5781675" cy="1647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93179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>
            <a:normAutofit/>
          </a:bodyPr>
          <a:lstStyle/>
          <a:p>
            <a:r>
              <a:rPr lang="en-US" sz="3200" dirty="0"/>
              <a:t>SIMPLE (UNSMOOTHED) </a:t>
            </a:r>
            <a:r>
              <a:rPr lang="en-US" sz="3200" i="1" dirty="0"/>
              <a:t>N</a:t>
            </a:r>
            <a:r>
              <a:rPr lang="en-US" sz="3200" dirty="0"/>
              <a:t> -GRAMS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57794"/>
            <a:ext cx="8229600" cy="2971800"/>
          </a:xfrm>
        </p:spPr>
        <p:txBody>
          <a:bodyPr>
            <a:normAutofit lnSpcReduction="10000"/>
          </a:bodyPr>
          <a:lstStyle/>
          <a:p>
            <a:r>
              <a:rPr lang="en-US" sz="2400" dirty="0" smtClean="0">
                <a:solidFill>
                  <a:srgbClr val="00B0F0"/>
                </a:solidFill>
              </a:rPr>
              <a:t>Ex2: compute </a:t>
            </a:r>
            <a:r>
              <a:rPr lang="en-US" sz="2400" dirty="0">
                <a:solidFill>
                  <a:srgbClr val="00B0F0"/>
                </a:solidFill>
              </a:rPr>
              <a:t>the probability of sentence</a:t>
            </a:r>
          </a:p>
          <a:p>
            <a:r>
              <a:rPr lang="en-US" sz="2400" i="1" dirty="0">
                <a:solidFill>
                  <a:srgbClr val="00B0F0"/>
                </a:solidFill>
              </a:rPr>
              <a:t>I want Chinese food </a:t>
            </a:r>
          </a:p>
          <a:p>
            <a:endParaRPr lang="en-US" sz="2400" dirty="0" smtClean="0"/>
          </a:p>
          <a:p>
            <a:r>
              <a:rPr lang="en-US" sz="2400" i="1" dirty="0" smtClean="0"/>
              <a:t>P</a:t>
            </a:r>
            <a:r>
              <a:rPr lang="en-US" sz="2400" dirty="0" smtClean="0"/>
              <a:t>(i</a:t>
            </a:r>
            <a:r>
              <a:rPr lang="en-US" sz="2400" dirty="0"/>
              <a:t>|&lt;s&gt;) = 0.25 </a:t>
            </a:r>
            <a:endParaRPr lang="en-US" sz="2400" dirty="0" smtClean="0"/>
          </a:p>
          <a:p>
            <a:r>
              <a:rPr lang="en-US" sz="2400" i="1" dirty="0" smtClean="0"/>
              <a:t>P</a:t>
            </a:r>
            <a:r>
              <a:rPr lang="en-US" sz="2400" dirty="0" smtClean="0"/>
              <a:t>(</a:t>
            </a:r>
            <a:r>
              <a:rPr lang="en-US" sz="2400" dirty="0" err="1" smtClean="0"/>
              <a:t>english|want</a:t>
            </a:r>
            <a:r>
              <a:rPr lang="en-US" sz="2400" dirty="0"/>
              <a:t>) = 0.0011</a:t>
            </a:r>
          </a:p>
          <a:p>
            <a:r>
              <a:rPr lang="en-US" sz="2400" i="1" dirty="0"/>
              <a:t>P</a:t>
            </a:r>
            <a:r>
              <a:rPr lang="en-US" sz="2400" dirty="0"/>
              <a:t>(</a:t>
            </a:r>
            <a:r>
              <a:rPr lang="en-US" sz="2400" dirty="0" err="1"/>
              <a:t>food|english</a:t>
            </a:r>
            <a:r>
              <a:rPr lang="en-US" sz="2400" dirty="0"/>
              <a:t>) = 0.5 </a:t>
            </a:r>
            <a:endParaRPr lang="en-US" sz="2400" dirty="0" smtClean="0"/>
          </a:p>
          <a:p>
            <a:r>
              <a:rPr lang="en-US" sz="2400" i="1" dirty="0" smtClean="0"/>
              <a:t>P</a:t>
            </a:r>
            <a:r>
              <a:rPr lang="en-US" sz="2400" dirty="0"/>
              <a:t>(&lt;/s&gt;|food) = </a:t>
            </a:r>
            <a:r>
              <a:rPr lang="en-US" sz="2400" dirty="0" smtClean="0"/>
              <a:t>0.68</a:t>
            </a:r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3581400"/>
            <a:ext cx="7010400" cy="2895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12469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3562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SIMPLE (UNSMOOTHED) </a:t>
            </a:r>
            <a:r>
              <a:rPr lang="en-US" sz="3200" i="1" dirty="0"/>
              <a:t>N</a:t>
            </a:r>
            <a:r>
              <a:rPr lang="en-US" sz="3200" dirty="0"/>
              <a:t> -GRAMS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066800"/>
            <a:ext cx="4038600" cy="2037806"/>
          </a:xfrm>
        </p:spPr>
        <p:txBody>
          <a:bodyPr>
            <a:normAutofit lnSpcReduction="10000"/>
          </a:bodyPr>
          <a:lstStyle/>
          <a:p>
            <a:r>
              <a:rPr lang="en-US" sz="1600" dirty="0" smtClean="0">
                <a:solidFill>
                  <a:srgbClr val="00B0F0"/>
                </a:solidFill>
              </a:rPr>
              <a:t>Ex3: compute </a:t>
            </a:r>
            <a:r>
              <a:rPr lang="en-US" sz="1600" dirty="0">
                <a:solidFill>
                  <a:srgbClr val="00B0F0"/>
                </a:solidFill>
              </a:rPr>
              <a:t>the probability of sentence</a:t>
            </a:r>
          </a:p>
          <a:p>
            <a:r>
              <a:rPr lang="en-US" sz="1600" i="1" dirty="0">
                <a:solidFill>
                  <a:srgbClr val="00B0F0"/>
                </a:solidFill>
              </a:rPr>
              <a:t>I want </a:t>
            </a:r>
            <a:r>
              <a:rPr lang="en-US" sz="1600" i="1" dirty="0" smtClean="0">
                <a:solidFill>
                  <a:srgbClr val="00B0F0"/>
                </a:solidFill>
              </a:rPr>
              <a:t>to eat Chinese </a:t>
            </a:r>
            <a:r>
              <a:rPr lang="en-US" sz="1600" i="1" dirty="0">
                <a:solidFill>
                  <a:srgbClr val="00B0F0"/>
                </a:solidFill>
              </a:rPr>
              <a:t>food </a:t>
            </a:r>
          </a:p>
          <a:p>
            <a:endParaRPr lang="en-US" sz="1600" dirty="0" smtClean="0"/>
          </a:p>
          <a:p>
            <a:r>
              <a:rPr lang="en-US" sz="1600" i="1" dirty="0" smtClean="0"/>
              <a:t>P</a:t>
            </a:r>
            <a:r>
              <a:rPr lang="en-US" sz="1600" dirty="0" smtClean="0"/>
              <a:t>(i</a:t>
            </a:r>
            <a:r>
              <a:rPr lang="en-US" sz="1600" dirty="0"/>
              <a:t>|&lt;s&gt;) = 0.25 </a:t>
            </a:r>
            <a:endParaRPr lang="en-US" sz="1600" dirty="0" smtClean="0"/>
          </a:p>
          <a:p>
            <a:r>
              <a:rPr lang="en-US" sz="1600" i="1" dirty="0" smtClean="0"/>
              <a:t>P</a:t>
            </a:r>
            <a:r>
              <a:rPr lang="en-US" sz="1600" dirty="0" smtClean="0"/>
              <a:t>(</a:t>
            </a:r>
            <a:r>
              <a:rPr lang="en-US" sz="1600" dirty="0" err="1" smtClean="0"/>
              <a:t>english|want</a:t>
            </a:r>
            <a:r>
              <a:rPr lang="en-US" sz="1600" dirty="0"/>
              <a:t>) = 0.0011</a:t>
            </a:r>
          </a:p>
          <a:p>
            <a:r>
              <a:rPr lang="en-US" sz="1600" i="1" dirty="0"/>
              <a:t>P</a:t>
            </a:r>
            <a:r>
              <a:rPr lang="en-US" sz="1600" dirty="0"/>
              <a:t>(</a:t>
            </a:r>
            <a:r>
              <a:rPr lang="en-US" sz="1600" dirty="0" err="1"/>
              <a:t>food|english</a:t>
            </a:r>
            <a:r>
              <a:rPr lang="en-US" sz="1600" dirty="0"/>
              <a:t>) = 0.5 </a:t>
            </a:r>
            <a:endParaRPr lang="en-US" sz="1600" dirty="0" smtClean="0"/>
          </a:p>
          <a:p>
            <a:r>
              <a:rPr lang="en-US" sz="1600" i="1" dirty="0" smtClean="0"/>
              <a:t>P</a:t>
            </a:r>
            <a:r>
              <a:rPr lang="en-US" sz="1600" dirty="0"/>
              <a:t>(&lt;/s&gt;|food) = </a:t>
            </a:r>
            <a:r>
              <a:rPr lang="en-US" sz="1600" dirty="0" smtClean="0"/>
              <a:t>0.68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85800" y="4495800"/>
            <a:ext cx="7620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P(I want to eat Chinese food) </a:t>
            </a:r>
            <a:r>
              <a:rPr lang="en-US" dirty="0">
                <a:sym typeface="Symbol" pitchFamily="18" charset="2"/>
              </a:rPr>
              <a:t></a:t>
            </a:r>
            <a:endParaRPr lang="en-US" dirty="0"/>
          </a:p>
          <a:p>
            <a:r>
              <a:rPr lang="en-US" dirty="0" smtClean="0"/>
              <a:t>P(I|&lt;s&gt;) </a:t>
            </a:r>
            <a:r>
              <a:rPr lang="en-US" dirty="0"/>
              <a:t>* P(</a:t>
            </a:r>
            <a:r>
              <a:rPr lang="en-US" dirty="0" err="1"/>
              <a:t>want|I</a:t>
            </a:r>
            <a:r>
              <a:rPr lang="en-US" dirty="0"/>
              <a:t>) * P(</a:t>
            </a:r>
            <a:r>
              <a:rPr lang="en-US" dirty="0" err="1"/>
              <a:t>to|want</a:t>
            </a:r>
            <a:r>
              <a:rPr lang="en-US" dirty="0"/>
              <a:t>) * P(</a:t>
            </a:r>
            <a:r>
              <a:rPr lang="en-US" dirty="0" err="1"/>
              <a:t>eat|to</a:t>
            </a:r>
            <a:r>
              <a:rPr lang="en-US" dirty="0"/>
              <a:t>) * P(</a:t>
            </a:r>
            <a:r>
              <a:rPr lang="en-US" dirty="0" err="1"/>
              <a:t>Chinese|eat</a:t>
            </a:r>
            <a:r>
              <a:rPr lang="en-US" dirty="0"/>
              <a:t>) * P(</a:t>
            </a:r>
            <a:r>
              <a:rPr lang="en-US" dirty="0" err="1"/>
              <a:t>food|Chinese</a:t>
            </a:r>
            <a:r>
              <a:rPr lang="en-US" dirty="0" smtClean="0"/>
              <a:t>)*</a:t>
            </a:r>
            <a:r>
              <a:rPr lang="en-US" i="1" dirty="0"/>
              <a:t> P</a:t>
            </a:r>
            <a:r>
              <a:rPr lang="en-US" dirty="0"/>
              <a:t>(&lt;/s&gt;|food)  </a:t>
            </a:r>
          </a:p>
          <a:p>
            <a:r>
              <a:rPr lang="en-US" dirty="0" smtClean="0"/>
              <a:t>=</a:t>
            </a:r>
            <a:endParaRPr 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3166" y="1600200"/>
            <a:ext cx="6096000" cy="2517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48912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3562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SIMPLE (UNSMOOTHED) </a:t>
            </a:r>
            <a:r>
              <a:rPr lang="en-US" sz="3200" i="1" dirty="0"/>
              <a:t>N</a:t>
            </a:r>
            <a:r>
              <a:rPr lang="en-US" sz="3200" dirty="0"/>
              <a:t> -GRAMS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066800"/>
            <a:ext cx="4038600" cy="2037806"/>
          </a:xfrm>
        </p:spPr>
        <p:txBody>
          <a:bodyPr>
            <a:normAutofit lnSpcReduction="10000"/>
          </a:bodyPr>
          <a:lstStyle/>
          <a:p>
            <a:r>
              <a:rPr lang="en-US" sz="1600" dirty="0" smtClean="0">
                <a:solidFill>
                  <a:srgbClr val="00B0F0"/>
                </a:solidFill>
              </a:rPr>
              <a:t>Ex3: compute </a:t>
            </a:r>
            <a:r>
              <a:rPr lang="en-US" sz="1600" dirty="0">
                <a:solidFill>
                  <a:srgbClr val="00B0F0"/>
                </a:solidFill>
              </a:rPr>
              <a:t>the probability of sentence</a:t>
            </a:r>
          </a:p>
          <a:p>
            <a:r>
              <a:rPr lang="en-US" sz="1600" i="1" dirty="0">
                <a:solidFill>
                  <a:srgbClr val="00B0F0"/>
                </a:solidFill>
              </a:rPr>
              <a:t>I want </a:t>
            </a:r>
            <a:r>
              <a:rPr lang="en-US" sz="1600" i="1" dirty="0" smtClean="0">
                <a:solidFill>
                  <a:srgbClr val="00B0F0"/>
                </a:solidFill>
              </a:rPr>
              <a:t>to eat Chinese </a:t>
            </a:r>
            <a:r>
              <a:rPr lang="en-US" sz="1600" i="1" dirty="0">
                <a:solidFill>
                  <a:srgbClr val="00B0F0"/>
                </a:solidFill>
              </a:rPr>
              <a:t>food </a:t>
            </a:r>
          </a:p>
          <a:p>
            <a:endParaRPr lang="en-US" sz="1600" dirty="0" smtClean="0"/>
          </a:p>
          <a:p>
            <a:r>
              <a:rPr lang="en-US" sz="1600" i="1" dirty="0" smtClean="0"/>
              <a:t>P</a:t>
            </a:r>
            <a:r>
              <a:rPr lang="en-US" sz="1600" dirty="0" smtClean="0"/>
              <a:t>(i</a:t>
            </a:r>
            <a:r>
              <a:rPr lang="en-US" sz="1600" dirty="0"/>
              <a:t>|&lt;s&gt;) = 0.25 </a:t>
            </a:r>
            <a:endParaRPr lang="en-US" sz="1600" dirty="0" smtClean="0"/>
          </a:p>
          <a:p>
            <a:r>
              <a:rPr lang="en-US" sz="1600" i="1" dirty="0" smtClean="0"/>
              <a:t>P</a:t>
            </a:r>
            <a:r>
              <a:rPr lang="en-US" sz="1600" dirty="0" smtClean="0"/>
              <a:t>(</a:t>
            </a:r>
            <a:r>
              <a:rPr lang="en-US" sz="1600" dirty="0" err="1" smtClean="0"/>
              <a:t>english|want</a:t>
            </a:r>
            <a:r>
              <a:rPr lang="en-US" sz="1600" dirty="0"/>
              <a:t>) = 0.0011</a:t>
            </a:r>
          </a:p>
          <a:p>
            <a:r>
              <a:rPr lang="en-US" sz="1600" i="1" dirty="0"/>
              <a:t>P</a:t>
            </a:r>
            <a:r>
              <a:rPr lang="en-US" sz="1600" dirty="0"/>
              <a:t>(</a:t>
            </a:r>
            <a:r>
              <a:rPr lang="en-US" sz="1600" dirty="0" err="1"/>
              <a:t>food|english</a:t>
            </a:r>
            <a:r>
              <a:rPr lang="en-US" sz="1600" dirty="0"/>
              <a:t>) = 0.5 </a:t>
            </a:r>
            <a:endParaRPr lang="en-US" sz="1600" dirty="0" smtClean="0"/>
          </a:p>
          <a:p>
            <a:r>
              <a:rPr lang="en-US" sz="1600" i="1" dirty="0" smtClean="0"/>
              <a:t>P</a:t>
            </a:r>
            <a:r>
              <a:rPr lang="en-US" sz="1600" dirty="0"/>
              <a:t>(&lt;/s&gt;|food) = </a:t>
            </a:r>
            <a:r>
              <a:rPr lang="en-US" sz="1600" dirty="0" smtClean="0"/>
              <a:t>0.68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85800" y="4495800"/>
            <a:ext cx="7620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P(I want to eat Chinese food) </a:t>
            </a:r>
            <a:r>
              <a:rPr lang="en-US" dirty="0">
                <a:sym typeface="Symbol" pitchFamily="18" charset="2"/>
              </a:rPr>
              <a:t></a:t>
            </a:r>
            <a:endParaRPr lang="en-US" dirty="0"/>
          </a:p>
          <a:p>
            <a:r>
              <a:rPr lang="en-US" dirty="0" smtClean="0"/>
              <a:t>P(I|&lt;s&gt;) </a:t>
            </a:r>
            <a:r>
              <a:rPr lang="en-US" dirty="0"/>
              <a:t>* P(</a:t>
            </a:r>
            <a:r>
              <a:rPr lang="en-US" dirty="0" err="1"/>
              <a:t>want|I</a:t>
            </a:r>
            <a:r>
              <a:rPr lang="en-US" dirty="0"/>
              <a:t>) * P(</a:t>
            </a:r>
            <a:r>
              <a:rPr lang="en-US" dirty="0" err="1"/>
              <a:t>to|want</a:t>
            </a:r>
            <a:r>
              <a:rPr lang="en-US" dirty="0"/>
              <a:t>) * P(</a:t>
            </a:r>
            <a:r>
              <a:rPr lang="en-US" dirty="0" err="1"/>
              <a:t>eat|to</a:t>
            </a:r>
            <a:r>
              <a:rPr lang="en-US" dirty="0"/>
              <a:t>) * P(</a:t>
            </a:r>
            <a:r>
              <a:rPr lang="en-US" dirty="0" err="1"/>
              <a:t>Chinese|eat</a:t>
            </a:r>
            <a:r>
              <a:rPr lang="en-US" dirty="0"/>
              <a:t>) * P(</a:t>
            </a:r>
            <a:r>
              <a:rPr lang="en-US" dirty="0" err="1"/>
              <a:t>food|Chinese</a:t>
            </a:r>
            <a:r>
              <a:rPr lang="en-US" dirty="0" smtClean="0"/>
              <a:t>)*</a:t>
            </a:r>
            <a:r>
              <a:rPr lang="en-US" i="1" dirty="0"/>
              <a:t> P</a:t>
            </a:r>
            <a:r>
              <a:rPr lang="en-US" dirty="0"/>
              <a:t>(&lt;/s&gt;|food)  </a:t>
            </a:r>
            <a:endParaRPr lang="en-US" dirty="0" smtClean="0"/>
          </a:p>
          <a:p>
            <a:r>
              <a:rPr lang="en-US" dirty="0" smtClean="0"/>
              <a:t>= .</a:t>
            </a:r>
            <a:r>
              <a:rPr lang="en-US" dirty="0"/>
              <a:t>25 * .</a:t>
            </a:r>
            <a:r>
              <a:rPr lang="en-US" dirty="0" smtClean="0"/>
              <a:t>33 </a:t>
            </a:r>
            <a:r>
              <a:rPr lang="en-US" dirty="0"/>
              <a:t>* .</a:t>
            </a:r>
            <a:r>
              <a:rPr lang="en-US" dirty="0" smtClean="0"/>
              <a:t>66 </a:t>
            </a:r>
            <a:r>
              <a:rPr lang="en-US" dirty="0"/>
              <a:t>* .</a:t>
            </a:r>
            <a:r>
              <a:rPr lang="en-US" dirty="0" smtClean="0"/>
              <a:t>28 </a:t>
            </a:r>
            <a:r>
              <a:rPr lang="en-US" dirty="0"/>
              <a:t>* .</a:t>
            </a:r>
            <a:r>
              <a:rPr lang="en-US" dirty="0" smtClean="0"/>
              <a:t>021 </a:t>
            </a:r>
            <a:r>
              <a:rPr lang="en-US" dirty="0"/>
              <a:t>* </a:t>
            </a:r>
            <a:r>
              <a:rPr lang="en-US" dirty="0" smtClean="0"/>
              <a:t>.52 *0.68</a:t>
            </a:r>
          </a:p>
          <a:p>
            <a:r>
              <a:rPr lang="en-US" dirty="0" smtClean="0"/>
              <a:t>= </a:t>
            </a:r>
            <a:r>
              <a:rPr lang="en-US" dirty="0"/>
              <a:t>.000016</a:t>
            </a:r>
          </a:p>
          <a:p>
            <a:endParaRPr 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3166" y="1600200"/>
            <a:ext cx="6096000" cy="2517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86942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SIMPLE (UNSMOOTHED) </a:t>
            </a:r>
            <a:r>
              <a:rPr lang="en-US" sz="3200" i="1" dirty="0"/>
              <a:t>N</a:t>
            </a:r>
            <a:r>
              <a:rPr lang="en-US" sz="3200" dirty="0"/>
              <a:t> -GRAMS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>
                <a:solidFill>
                  <a:srgbClr val="00B0F0"/>
                </a:solidFill>
              </a:rPr>
              <a:t>What </a:t>
            </a:r>
            <a:r>
              <a:rPr lang="en-US" sz="2400" dirty="0">
                <a:solidFill>
                  <a:srgbClr val="00B0F0"/>
                </a:solidFill>
              </a:rPr>
              <a:t>kinds </a:t>
            </a:r>
            <a:r>
              <a:rPr lang="en-US" sz="2400" dirty="0" smtClean="0">
                <a:solidFill>
                  <a:srgbClr val="00B0F0"/>
                </a:solidFill>
              </a:rPr>
              <a:t>of linguistic </a:t>
            </a:r>
            <a:r>
              <a:rPr lang="en-US" sz="2400" dirty="0">
                <a:solidFill>
                  <a:srgbClr val="00B0F0"/>
                </a:solidFill>
              </a:rPr>
              <a:t>phenomena are captured in </a:t>
            </a:r>
            <a:r>
              <a:rPr lang="en-US" sz="2400" dirty="0" smtClean="0">
                <a:solidFill>
                  <a:srgbClr val="00B0F0"/>
                </a:solidFill>
              </a:rPr>
              <a:t>bigrams? </a:t>
            </a:r>
          </a:p>
          <a:p>
            <a:r>
              <a:rPr lang="en-US" sz="2400" dirty="0" smtClean="0"/>
              <a:t>Some </a:t>
            </a:r>
            <a:r>
              <a:rPr lang="en-US" sz="2400" dirty="0"/>
              <a:t>of the bigram probabilities </a:t>
            </a:r>
            <a:r>
              <a:rPr lang="en-US" sz="2400" dirty="0" smtClean="0"/>
              <a:t>encode facts </a:t>
            </a:r>
            <a:r>
              <a:rPr lang="en-US" sz="2400" dirty="0"/>
              <a:t>that we think of as strictly syntactic in </a:t>
            </a:r>
            <a:r>
              <a:rPr lang="en-US" sz="2400" dirty="0" smtClean="0"/>
              <a:t>nature</a:t>
            </a:r>
          </a:p>
          <a:p>
            <a:pPr lvl="1"/>
            <a:r>
              <a:rPr lang="en-US" sz="2000" dirty="0" smtClean="0"/>
              <a:t>like </a:t>
            </a:r>
            <a:r>
              <a:rPr lang="en-US" sz="2000" dirty="0"/>
              <a:t>the fact that </a:t>
            </a:r>
            <a:r>
              <a:rPr lang="en-US" sz="2000" dirty="0" smtClean="0"/>
              <a:t>what comes </a:t>
            </a:r>
            <a:r>
              <a:rPr lang="en-US" sz="2000" dirty="0"/>
              <a:t>after </a:t>
            </a:r>
            <a:r>
              <a:rPr lang="en-US" sz="2000" i="1" dirty="0"/>
              <a:t>eat </a:t>
            </a:r>
            <a:r>
              <a:rPr lang="en-US" sz="2000" dirty="0"/>
              <a:t>is usually a noun or an </a:t>
            </a:r>
            <a:r>
              <a:rPr lang="en-US" sz="2000" dirty="0" smtClean="0"/>
              <a:t>adjective </a:t>
            </a:r>
          </a:p>
          <a:p>
            <a:pPr lvl="1"/>
            <a:r>
              <a:rPr lang="en-US" sz="2000" dirty="0" smtClean="0"/>
              <a:t>or </a:t>
            </a:r>
            <a:r>
              <a:rPr lang="en-US" sz="2000" dirty="0"/>
              <a:t>that what comes after </a:t>
            </a:r>
            <a:r>
              <a:rPr lang="en-US" sz="2000" i="1" dirty="0"/>
              <a:t>to </a:t>
            </a:r>
            <a:r>
              <a:rPr lang="en-US" sz="2000" dirty="0"/>
              <a:t>is usually </a:t>
            </a:r>
            <a:r>
              <a:rPr lang="en-US" sz="2000" dirty="0" smtClean="0"/>
              <a:t>a verb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95297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N-Gram Models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906963"/>
          </a:xfrm>
        </p:spPr>
        <p:txBody>
          <a:bodyPr>
            <a:normAutofit/>
          </a:bodyPr>
          <a:lstStyle/>
          <a:p>
            <a:r>
              <a:rPr lang="en-US" sz="2400" i="1" dirty="0" smtClean="0">
                <a:solidFill>
                  <a:srgbClr val="00B0F0"/>
                </a:solidFill>
              </a:rPr>
              <a:t>Formally </a:t>
            </a:r>
          </a:p>
          <a:p>
            <a:r>
              <a:rPr lang="en-US" sz="2400" dirty="0" smtClean="0"/>
              <a:t>estimators </a:t>
            </a:r>
            <a:r>
              <a:rPr lang="en-US" sz="2400" dirty="0"/>
              <a:t>like </a:t>
            </a:r>
            <a:r>
              <a:rPr lang="en-US" sz="2400" i="1" dirty="0"/>
              <a:t>N</a:t>
            </a:r>
            <a:r>
              <a:rPr lang="en-US" sz="2400" dirty="0"/>
              <a:t>-grams </a:t>
            </a:r>
            <a:r>
              <a:rPr lang="en-US" sz="2400" dirty="0" smtClean="0"/>
              <a:t>that assign </a:t>
            </a:r>
            <a:r>
              <a:rPr lang="en-US" sz="2400" dirty="0"/>
              <a:t>a conditional probability to possible next words </a:t>
            </a:r>
            <a:endParaRPr lang="en-US" sz="2400" dirty="0" smtClean="0"/>
          </a:p>
          <a:p>
            <a:pPr lvl="1"/>
            <a:r>
              <a:rPr lang="en-US" sz="2000" dirty="0" smtClean="0"/>
              <a:t>can </a:t>
            </a:r>
            <a:r>
              <a:rPr lang="en-US" sz="2000" dirty="0"/>
              <a:t>be used to assign a joint probability to an entire sentence. </a:t>
            </a:r>
            <a:endParaRPr lang="en-US" sz="2000" dirty="0" smtClean="0"/>
          </a:p>
          <a:p>
            <a:endParaRPr lang="en-US" sz="2400" i="1" dirty="0" smtClean="0"/>
          </a:p>
          <a:p>
            <a:r>
              <a:rPr lang="en-US" sz="2400" dirty="0" smtClean="0"/>
              <a:t>we </a:t>
            </a:r>
            <a:r>
              <a:rPr lang="en-US" sz="2400" dirty="0"/>
              <a:t>can use knowledge of the counts of </a:t>
            </a:r>
            <a:r>
              <a:rPr lang="en-US" sz="2400" dirty="0" smtClean="0"/>
              <a:t>N grams to </a:t>
            </a:r>
            <a:r>
              <a:rPr lang="en-US" sz="2400" dirty="0"/>
              <a:t>assess the conditional probability of </a:t>
            </a:r>
            <a:r>
              <a:rPr lang="en-US" sz="2400" dirty="0" smtClean="0"/>
              <a:t>candidate words </a:t>
            </a:r>
            <a:r>
              <a:rPr lang="en-US" sz="2400" dirty="0"/>
              <a:t>as the next word in a sequence</a:t>
            </a:r>
            <a:r>
              <a:rPr lang="en-US" sz="2400" dirty="0" smtClean="0"/>
              <a:t>.</a:t>
            </a:r>
          </a:p>
          <a:p>
            <a:endParaRPr lang="en-US" sz="2400" i="1" dirty="0"/>
          </a:p>
          <a:p>
            <a:r>
              <a:rPr lang="en-US" sz="2400" dirty="0" smtClean="0"/>
              <a:t>Or</a:t>
            </a:r>
            <a:r>
              <a:rPr lang="en-US" sz="2400" dirty="0"/>
              <a:t>, we can use them to assess the probability of an </a:t>
            </a:r>
            <a:r>
              <a:rPr lang="en-US" sz="2400" dirty="0" smtClean="0"/>
              <a:t>entire sequence </a:t>
            </a:r>
            <a:r>
              <a:rPr lang="en-US" sz="2400" dirty="0"/>
              <a:t>of words</a:t>
            </a:r>
            <a:r>
              <a:rPr lang="en-US" sz="2400" i="1" dirty="0" smtClean="0"/>
              <a:t>.</a:t>
            </a:r>
          </a:p>
          <a:p>
            <a:endParaRPr 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4044794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SIMPLE (UNSMOOTHED) </a:t>
            </a:r>
            <a:r>
              <a:rPr lang="en-US" sz="3200" i="1" dirty="0"/>
              <a:t>N</a:t>
            </a:r>
            <a:r>
              <a:rPr lang="en-US" sz="3200" dirty="0"/>
              <a:t> -GRAMS</a:t>
            </a:r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371600"/>
            <a:ext cx="7239000" cy="510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03692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Human Word Prediction </a:t>
            </a:r>
            <a:br>
              <a:rPr lang="en-US" dirty="0"/>
            </a:b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Clearly</a:t>
            </a:r>
            <a:r>
              <a:rPr lang="en-US" sz="2400" dirty="0"/>
              <a:t>, at least some of us have the ability to predict future words in an </a:t>
            </a:r>
            <a:r>
              <a:rPr lang="en-US" sz="2400" dirty="0" smtClean="0"/>
              <a:t>utterance </a:t>
            </a:r>
          </a:p>
          <a:p>
            <a:r>
              <a:rPr lang="en-US" sz="2400" dirty="0" smtClean="0"/>
              <a:t>How</a:t>
            </a:r>
            <a:r>
              <a:rPr lang="en-US" sz="2400" dirty="0"/>
              <a:t>? </a:t>
            </a:r>
            <a:endParaRPr lang="en-US" sz="2400" dirty="0" smtClean="0"/>
          </a:p>
          <a:p>
            <a:endParaRPr lang="en-US" sz="2400" dirty="0" smtClean="0"/>
          </a:p>
          <a:p>
            <a:r>
              <a:rPr lang="en-US" sz="2400" dirty="0" smtClean="0"/>
              <a:t>Domain knowledge</a:t>
            </a:r>
          </a:p>
          <a:p>
            <a:r>
              <a:rPr lang="en-US" sz="2400" dirty="0" smtClean="0"/>
              <a:t>Syntactic </a:t>
            </a:r>
            <a:r>
              <a:rPr lang="en-US" sz="2400" dirty="0"/>
              <a:t>knowledge </a:t>
            </a:r>
            <a:endParaRPr lang="en-US" sz="2400" dirty="0" smtClean="0"/>
          </a:p>
          <a:p>
            <a:r>
              <a:rPr lang="en-US" sz="2400" dirty="0" smtClean="0"/>
              <a:t> </a:t>
            </a:r>
            <a:r>
              <a:rPr lang="en-US" sz="2400" dirty="0"/>
              <a:t>Lexical knowledge 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2653973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SIMPLE (UNSMOOTHED) </a:t>
            </a:r>
            <a:r>
              <a:rPr lang="en-US" sz="3200" i="1" dirty="0"/>
              <a:t>N</a:t>
            </a:r>
            <a:r>
              <a:rPr lang="en-US" sz="3200" dirty="0"/>
              <a:t> -GRAMS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Bigram models were considered for Pedagogical purposes</a:t>
            </a:r>
          </a:p>
          <a:p>
            <a:r>
              <a:rPr lang="en-US" sz="2400" dirty="0" smtClean="0"/>
              <a:t>when </a:t>
            </a:r>
            <a:r>
              <a:rPr lang="en-US" sz="2400" dirty="0"/>
              <a:t>there is sufficient training data we are more likely to </a:t>
            </a:r>
            <a:r>
              <a:rPr lang="en-US" sz="2400" dirty="0" smtClean="0"/>
              <a:t>use </a:t>
            </a:r>
            <a:r>
              <a:rPr lang="en-US" sz="2400" b="1" dirty="0" smtClean="0"/>
              <a:t>trigram </a:t>
            </a:r>
            <a:r>
              <a:rPr lang="en-US" sz="2400" dirty="0" smtClean="0"/>
              <a:t>models</a:t>
            </a:r>
          </a:p>
          <a:p>
            <a:pPr lvl="1"/>
            <a:r>
              <a:rPr lang="en-US" sz="2000" dirty="0" smtClean="0"/>
              <a:t>which </a:t>
            </a:r>
            <a:r>
              <a:rPr lang="en-US" sz="2000" dirty="0"/>
              <a:t>condition on the previous two words rather </a:t>
            </a:r>
            <a:r>
              <a:rPr lang="en-US" sz="2000" dirty="0" smtClean="0"/>
              <a:t>than </a:t>
            </a:r>
            <a:r>
              <a:rPr lang="en-US" sz="2000" dirty="0"/>
              <a:t>the </a:t>
            </a:r>
            <a:r>
              <a:rPr lang="en-US" sz="2000" dirty="0" smtClean="0"/>
              <a:t>previous word</a:t>
            </a:r>
            <a:r>
              <a:rPr lang="en-US" sz="2000" dirty="0"/>
              <a:t>. </a:t>
            </a:r>
            <a:endParaRPr lang="en-US" sz="2000" dirty="0" smtClean="0"/>
          </a:p>
          <a:p>
            <a:r>
              <a:rPr lang="en-US" sz="2400" dirty="0" smtClean="0"/>
              <a:t>To </a:t>
            </a:r>
            <a:r>
              <a:rPr lang="en-US" sz="2400" dirty="0"/>
              <a:t>compute trigram probabilities at the very beginning of sentence, we can </a:t>
            </a:r>
            <a:r>
              <a:rPr lang="en-US" sz="2400" dirty="0" smtClean="0"/>
              <a:t>use two </a:t>
            </a:r>
            <a:r>
              <a:rPr lang="en-US" sz="2400" dirty="0"/>
              <a:t>pseudo-words for the first trigram (i.e., </a:t>
            </a:r>
            <a:r>
              <a:rPr lang="en-US" sz="2400" i="1" dirty="0"/>
              <a:t>P</a:t>
            </a:r>
            <a:r>
              <a:rPr lang="en-US" sz="2400" dirty="0"/>
              <a:t>(I|&lt;s&gt;&lt;s</a:t>
            </a:r>
            <a:r>
              <a:rPr lang="en-US" sz="2400" dirty="0" smtClean="0"/>
              <a:t>&gt;)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74267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SIMPLE (UNSMOOTHED) </a:t>
            </a:r>
            <a:r>
              <a:rPr lang="en-US" sz="3200" i="1" dirty="0"/>
              <a:t>N</a:t>
            </a:r>
            <a:r>
              <a:rPr lang="en-US" sz="3200" dirty="0"/>
              <a:t> -GRAMS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885950"/>
            <a:ext cx="7067550" cy="3086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60718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SIMPLE (UNSMOOTHED) </a:t>
            </a:r>
            <a:r>
              <a:rPr lang="en-US" sz="3200" i="1" dirty="0"/>
              <a:t>N</a:t>
            </a:r>
            <a:r>
              <a:rPr lang="en-US" sz="3200" dirty="0"/>
              <a:t> -GRAMS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836" y="1647824"/>
            <a:ext cx="8397537" cy="4143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89836" y="4734341"/>
            <a:ext cx="85731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US" sz="2400" dirty="0" smtClean="0"/>
              <a:t>Bigrams with zero probability  mean that 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400" dirty="0" smtClean="0"/>
              <a:t>we will assign 0 probability to the test set</a:t>
            </a:r>
            <a:r>
              <a:rPr lang="en-US" sz="2400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347272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Training and Test sets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Probabilities come from a </a:t>
            </a:r>
            <a:r>
              <a:rPr lang="en-US" sz="2800" dirty="0">
                <a:solidFill>
                  <a:srgbClr val="0000FF"/>
                </a:solidFill>
              </a:rPr>
              <a:t>training corpus</a:t>
            </a:r>
            <a:r>
              <a:rPr lang="en-US" sz="2800" dirty="0"/>
              <a:t>, which is used to design the model.</a:t>
            </a:r>
          </a:p>
          <a:p>
            <a:pPr lvl="1"/>
            <a:r>
              <a:rPr lang="en-US" sz="2400" dirty="0"/>
              <a:t>narrow corpus: probabilities don't generalize</a:t>
            </a:r>
          </a:p>
          <a:p>
            <a:pPr lvl="1"/>
            <a:r>
              <a:rPr lang="en-US" sz="2400" dirty="0"/>
              <a:t>general corpus:  probabilities don't reflect task or domain</a:t>
            </a:r>
          </a:p>
          <a:p>
            <a:r>
              <a:rPr lang="en-US" sz="2800" dirty="0"/>
              <a:t>A separate </a:t>
            </a:r>
            <a:r>
              <a:rPr lang="en-US" sz="2800" dirty="0">
                <a:solidFill>
                  <a:srgbClr val="0000FF"/>
                </a:solidFill>
              </a:rPr>
              <a:t>test corpus</a:t>
            </a:r>
            <a:r>
              <a:rPr lang="en-US" sz="2800" dirty="0"/>
              <a:t> is used to </a:t>
            </a:r>
            <a:r>
              <a:rPr lang="en-US" sz="2800" dirty="0">
                <a:solidFill>
                  <a:srgbClr val="0000FF"/>
                </a:solidFill>
              </a:rPr>
              <a:t>evaluate</a:t>
            </a:r>
            <a:r>
              <a:rPr lang="en-US" sz="2800" dirty="0"/>
              <a:t> the model, typically using standard </a:t>
            </a:r>
            <a:r>
              <a:rPr lang="en-US" sz="2800" dirty="0">
                <a:solidFill>
                  <a:srgbClr val="0000FF"/>
                </a:solidFill>
              </a:rPr>
              <a:t>metrics</a:t>
            </a:r>
          </a:p>
          <a:p>
            <a:pPr lvl="1"/>
            <a:r>
              <a:rPr lang="en-US" sz="2400" dirty="0" smtClean="0"/>
              <a:t>evaluation </a:t>
            </a:r>
            <a:r>
              <a:rPr lang="en-US" sz="2400" dirty="0"/>
              <a:t>differences should be statistically significant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66416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715962"/>
          </a:xfrm>
        </p:spPr>
        <p:txBody>
          <a:bodyPr>
            <a:normAutofit fontScale="90000"/>
          </a:bodyPr>
          <a:lstStyle/>
          <a:p>
            <a:r>
              <a:rPr lang="en-US" sz="3600" dirty="0" smtClean="0"/>
              <a:t>Smoothing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066800"/>
            <a:ext cx="7829550" cy="4981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16237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 smtClean="0"/>
              <a:t>Smoothing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38200"/>
            <a:ext cx="8229600" cy="5791200"/>
          </a:xfrm>
        </p:spPr>
        <p:txBody>
          <a:bodyPr>
            <a:normAutofit/>
          </a:bodyPr>
          <a:lstStyle/>
          <a:p>
            <a:r>
              <a:rPr lang="en-US" sz="2400" dirty="0" smtClean="0">
                <a:solidFill>
                  <a:srgbClr val="00B0F0"/>
                </a:solidFill>
              </a:rPr>
              <a:t>Major </a:t>
            </a:r>
            <a:r>
              <a:rPr lang="en-US" sz="2400" dirty="0">
                <a:solidFill>
                  <a:srgbClr val="00B0F0"/>
                </a:solidFill>
              </a:rPr>
              <a:t>problem with the maximum likelihood estimation process we </a:t>
            </a:r>
            <a:r>
              <a:rPr lang="en-US" sz="2400" dirty="0" smtClean="0">
                <a:solidFill>
                  <a:srgbClr val="00B0F0"/>
                </a:solidFill>
              </a:rPr>
              <a:t>have seen </a:t>
            </a:r>
            <a:r>
              <a:rPr lang="en-US" sz="2400" dirty="0">
                <a:solidFill>
                  <a:srgbClr val="00B0F0"/>
                </a:solidFill>
              </a:rPr>
              <a:t>for training the parameters of an </a:t>
            </a:r>
            <a:r>
              <a:rPr lang="en-US" sz="2400" i="1" dirty="0">
                <a:solidFill>
                  <a:srgbClr val="00B0F0"/>
                </a:solidFill>
              </a:rPr>
              <a:t>N</a:t>
            </a:r>
            <a:r>
              <a:rPr lang="en-US" sz="2400" dirty="0">
                <a:solidFill>
                  <a:srgbClr val="00B0F0"/>
                </a:solidFill>
              </a:rPr>
              <a:t>-gram </a:t>
            </a:r>
            <a:r>
              <a:rPr lang="en-US" sz="2400" dirty="0" smtClean="0">
                <a:solidFill>
                  <a:srgbClr val="00B0F0"/>
                </a:solidFill>
              </a:rPr>
              <a:t>model</a:t>
            </a:r>
          </a:p>
          <a:p>
            <a:r>
              <a:rPr lang="en-US" sz="2400" dirty="0" smtClean="0"/>
              <a:t>The </a:t>
            </a:r>
            <a:r>
              <a:rPr lang="en-US" sz="2400" dirty="0"/>
              <a:t>problem of </a:t>
            </a:r>
            <a:r>
              <a:rPr lang="en-US" sz="2400" b="1" dirty="0" smtClean="0"/>
              <a:t>sparse data </a:t>
            </a:r>
          </a:p>
          <a:p>
            <a:pPr lvl="1"/>
            <a:r>
              <a:rPr lang="en-US" sz="2000" dirty="0" smtClean="0"/>
              <a:t>our maximum likelihood </a:t>
            </a:r>
            <a:r>
              <a:rPr lang="en-US" sz="2000" dirty="0"/>
              <a:t>estimate was </a:t>
            </a:r>
            <a:r>
              <a:rPr lang="en-US" sz="2000" dirty="0" smtClean="0"/>
              <a:t>based </a:t>
            </a:r>
            <a:r>
              <a:rPr lang="en-US" sz="2000" dirty="0"/>
              <a:t>on a </a:t>
            </a:r>
            <a:r>
              <a:rPr lang="en-US" sz="2000" dirty="0" smtClean="0"/>
              <a:t>particular set </a:t>
            </a:r>
            <a:r>
              <a:rPr lang="en-US" sz="2000" dirty="0"/>
              <a:t>of training data. </a:t>
            </a:r>
            <a:endParaRPr lang="en-US" sz="2000" dirty="0" smtClean="0"/>
          </a:p>
          <a:p>
            <a:pPr lvl="1"/>
            <a:r>
              <a:rPr lang="en-US" sz="2000" dirty="0" smtClean="0"/>
              <a:t>For </a:t>
            </a:r>
            <a:r>
              <a:rPr lang="en-US" sz="2000" dirty="0"/>
              <a:t>any </a:t>
            </a:r>
            <a:r>
              <a:rPr lang="en-US" sz="2000" i="1" dirty="0"/>
              <a:t>N</a:t>
            </a:r>
            <a:r>
              <a:rPr lang="en-US" sz="2000" dirty="0"/>
              <a:t>-gram that occurred a sufficient number of times, </a:t>
            </a:r>
            <a:r>
              <a:rPr lang="en-US" sz="2000" dirty="0" smtClean="0"/>
              <a:t>we might </a:t>
            </a:r>
            <a:r>
              <a:rPr lang="en-US" sz="2000" dirty="0"/>
              <a:t>have a good estimate of its </a:t>
            </a:r>
            <a:r>
              <a:rPr lang="en-US" sz="2000" dirty="0" smtClean="0"/>
              <a:t>probability </a:t>
            </a:r>
          </a:p>
          <a:p>
            <a:pPr lvl="1"/>
            <a:r>
              <a:rPr lang="en-US" sz="2000" dirty="0" smtClean="0">
                <a:solidFill>
                  <a:srgbClr val="00B0F0"/>
                </a:solidFill>
              </a:rPr>
              <a:t>But </a:t>
            </a:r>
            <a:r>
              <a:rPr lang="en-US" sz="2000" dirty="0">
                <a:solidFill>
                  <a:srgbClr val="00B0F0"/>
                </a:solidFill>
              </a:rPr>
              <a:t>because any corpus is limited, </a:t>
            </a:r>
            <a:r>
              <a:rPr lang="en-US" sz="2000" dirty="0" smtClean="0">
                <a:solidFill>
                  <a:srgbClr val="00B0F0"/>
                </a:solidFill>
              </a:rPr>
              <a:t>some perfectly </a:t>
            </a:r>
            <a:r>
              <a:rPr lang="en-US" sz="2000" dirty="0">
                <a:solidFill>
                  <a:srgbClr val="00B0F0"/>
                </a:solidFill>
              </a:rPr>
              <a:t>acceptable English word sequences are bound to be missing from </a:t>
            </a:r>
            <a:r>
              <a:rPr lang="en-US" sz="2000" dirty="0" smtClean="0">
                <a:solidFill>
                  <a:srgbClr val="00B0F0"/>
                </a:solidFill>
              </a:rPr>
              <a:t>it</a:t>
            </a:r>
          </a:p>
          <a:p>
            <a:pPr lvl="1"/>
            <a:r>
              <a:rPr lang="en-US" sz="2000" dirty="0" smtClean="0">
                <a:solidFill>
                  <a:srgbClr val="00B0F0"/>
                </a:solidFill>
              </a:rPr>
              <a:t>This missing </a:t>
            </a:r>
            <a:r>
              <a:rPr lang="en-US" sz="2000" dirty="0">
                <a:solidFill>
                  <a:srgbClr val="00B0F0"/>
                </a:solidFill>
              </a:rPr>
              <a:t>data means that the </a:t>
            </a:r>
            <a:r>
              <a:rPr lang="en-US" sz="2000" i="1" dirty="0">
                <a:solidFill>
                  <a:srgbClr val="00B0F0"/>
                </a:solidFill>
              </a:rPr>
              <a:t>N</a:t>
            </a:r>
            <a:r>
              <a:rPr lang="en-US" sz="2000" dirty="0">
                <a:solidFill>
                  <a:srgbClr val="00B0F0"/>
                </a:solidFill>
              </a:rPr>
              <a:t>-gram matrix for any given training corpus is bound </a:t>
            </a:r>
            <a:r>
              <a:rPr lang="en-US" sz="2000" dirty="0" smtClean="0">
                <a:solidFill>
                  <a:srgbClr val="00B0F0"/>
                </a:solidFill>
              </a:rPr>
              <a:t>to have </a:t>
            </a:r>
            <a:r>
              <a:rPr lang="en-US" sz="2000" dirty="0">
                <a:solidFill>
                  <a:srgbClr val="00B0F0"/>
                </a:solidFill>
              </a:rPr>
              <a:t>a very large number of cases of putative “zero probability </a:t>
            </a:r>
            <a:r>
              <a:rPr lang="en-US" sz="2000" i="1" dirty="0">
                <a:solidFill>
                  <a:srgbClr val="00B0F0"/>
                </a:solidFill>
              </a:rPr>
              <a:t>N</a:t>
            </a:r>
            <a:r>
              <a:rPr lang="en-US" sz="2000" dirty="0">
                <a:solidFill>
                  <a:srgbClr val="00B0F0"/>
                </a:solidFill>
              </a:rPr>
              <a:t>-grams” that </a:t>
            </a:r>
            <a:r>
              <a:rPr lang="en-US" sz="2000" dirty="0" smtClean="0">
                <a:solidFill>
                  <a:srgbClr val="00B0F0"/>
                </a:solidFill>
              </a:rPr>
              <a:t>should really </a:t>
            </a:r>
            <a:r>
              <a:rPr lang="en-US" sz="2000" dirty="0">
                <a:solidFill>
                  <a:srgbClr val="00B0F0"/>
                </a:solidFill>
              </a:rPr>
              <a:t>have some non-zero probability. </a:t>
            </a:r>
            <a:endParaRPr lang="en-US" sz="2000" dirty="0" smtClean="0">
              <a:solidFill>
                <a:srgbClr val="00B0F0"/>
              </a:solidFill>
            </a:endParaRPr>
          </a:p>
          <a:p>
            <a:pPr lvl="1"/>
            <a:r>
              <a:rPr lang="en-US" sz="2000" dirty="0" smtClean="0"/>
              <a:t>Furthermore</a:t>
            </a:r>
            <a:r>
              <a:rPr lang="en-US" sz="2000" dirty="0"/>
              <a:t>, the MLE method also </a:t>
            </a:r>
            <a:r>
              <a:rPr lang="en-US" sz="2000" dirty="0" smtClean="0"/>
              <a:t>produces poor </a:t>
            </a:r>
            <a:r>
              <a:rPr lang="en-US" sz="2000" dirty="0"/>
              <a:t>estimates when the counts are non-zero but still small</a:t>
            </a:r>
          </a:p>
        </p:txBody>
      </p:sp>
    </p:spTree>
    <p:extLst>
      <p:ext uri="{BB962C8B-B14F-4D97-AF65-F5344CB8AC3E}">
        <p14:creationId xmlns:p14="http://schemas.microsoft.com/office/powerpoint/2010/main" val="385566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 smtClean="0"/>
              <a:t>Smoothing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38200"/>
            <a:ext cx="8229600" cy="5791200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00B0F0"/>
                </a:solidFill>
              </a:rPr>
              <a:t>N</a:t>
            </a:r>
            <a:r>
              <a:rPr lang="en-US" sz="2400" dirty="0" smtClean="0">
                <a:solidFill>
                  <a:srgbClr val="00B0F0"/>
                </a:solidFill>
              </a:rPr>
              <a:t>eed </a:t>
            </a:r>
            <a:r>
              <a:rPr lang="en-US" sz="2400" dirty="0">
                <a:solidFill>
                  <a:srgbClr val="00B0F0"/>
                </a:solidFill>
              </a:rPr>
              <a:t>a method which can help get better estimates for these zero or </a:t>
            </a:r>
            <a:r>
              <a:rPr lang="en-US" sz="2400" dirty="0" smtClean="0">
                <a:solidFill>
                  <a:srgbClr val="00B0F0"/>
                </a:solidFill>
              </a:rPr>
              <a:t>low frequency counts</a:t>
            </a:r>
            <a:endParaRPr lang="en-US" sz="2400" dirty="0" smtClean="0"/>
          </a:p>
          <a:p>
            <a:r>
              <a:rPr lang="en-US" sz="2400" dirty="0" smtClean="0"/>
              <a:t>Zero </a:t>
            </a:r>
            <a:r>
              <a:rPr lang="en-US" sz="2400" dirty="0"/>
              <a:t>counts turn out to cause another huge </a:t>
            </a:r>
            <a:r>
              <a:rPr lang="en-US" sz="2400" dirty="0" smtClean="0"/>
              <a:t>problem</a:t>
            </a:r>
          </a:p>
          <a:p>
            <a:r>
              <a:rPr lang="en-US" sz="2400" dirty="0" smtClean="0"/>
              <a:t>The </a:t>
            </a:r>
            <a:r>
              <a:rPr lang="en-US" sz="2400" b="1" dirty="0" smtClean="0"/>
              <a:t>perplexity </a:t>
            </a:r>
            <a:r>
              <a:rPr lang="en-US" sz="2400" dirty="0" smtClean="0"/>
              <a:t>metric defined </a:t>
            </a:r>
            <a:r>
              <a:rPr lang="en-US" sz="2400" dirty="0"/>
              <a:t>requires that we compute the probability of each test </a:t>
            </a:r>
            <a:r>
              <a:rPr lang="en-US" sz="2400" dirty="0" smtClean="0"/>
              <a:t>sentence</a:t>
            </a:r>
            <a:endParaRPr lang="en-US" sz="2400" dirty="0"/>
          </a:p>
          <a:p>
            <a:r>
              <a:rPr lang="en-US" sz="2400" dirty="0"/>
              <a:t>But if a test sentence has an </a:t>
            </a:r>
            <a:r>
              <a:rPr lang="en-US" sz="2400" i="1" dirty="0"/>
              <a:t>N</a:t>
            </a:r>
            <a:r>
              <a:rPr lang="en-US" sz="2400" dirty="0"/>
              <a:t>-gram that never appeared in the training set, </a:t>
            </a:r>
            <a:endParaRPr lang="en-US" sz="2400" dirty="0" smtClean="0"/>
          </a:p>
          <a:p>
            <a:pPr lvl="1"/>
            <a:r>
              <a:rPr lang="en-US" sz="2000" dirty="0" smtClean="0"/>
              <a:t>the Maximum Likelihood </a:t>
            </a:r>
            <a:r>
              <a:rPr lang="en-US" sz="2000" dirty="0"/>
              <a:t>estimate of the probability for this </a:t>
            </a:r>
            <a:r>
              <a:rPr lang="en-US" sz="2000" i="1" dirty="0" smtClean="0"/>
              <a:t>N</a:t>
            </a:r>
            <a:r>
              <a:rPr lang="en-US" sz="2000" dirty="0" smtClean="0"/>
              <a:t>-gram </a:t>
            </a:r>
            <a:r>
              <a:rPr lang="en-US" sz="2000" dirty="0"/>
              <a:t>and </a:t>
            </a:r>
            <a:endParaRPr lang="en-US" sz="2000" dirty="0" smtClean="0"/>
          </a:p>
          <a:p>
            <a:pPr lvl="1"/>
            <a:r>
              <a:rPr lang="en-US" sz="2000" dirty="0" smtClean="0"/>
              <a:t>for </a:t>
            </a:r>
            <a:r>
              <a:rPr lang="en-US" sz="2000" dirty="0"/>
              <a:t>the </a:t>
            </a:r>
            <a:r>
              <a:rPr lang="en-US" sz="2000" dirty="0" smtClean="0"/>
              <a:t>whole test </a:t>
            </a:r>
            <a:r>
              <a:rPr lang="en-US" sz="2000" dirty="0"/>
              <a:t>sentence, will be zero! </a:t>
            </a:r>
            <a:endParaRPr lang="en-US" sz="2000" dirty="0" smtClean="0"/>
          </a:p>
          <a:p>
            <a:r>
              <a:rPr lang="en-US" sz="2400" dirty="0" smtClean="0"/>
              <a:t>So to </a:t>
            </a:r>
            <a:r>
              <a:rPr lang="en-US" sz="2400" dirty="0"/>
              <a:t>evaluate our language models,</a:t>
            </a:r>
          </a:p>
          <a:p>
            <a:pPr lvl="1"/>
            <a:r>
              <a:rPr lang="en-US" sz="2000" dirty="0"/>
              <a:t>we need to modify the MLE method </a:t>
            </a:r>
            <a:endParaRPr lang="en-US" sz="2000" dirty="0" smtClean="0"/>
          </a:p>
          <a:p>
            <a:pPr lvl="1"/>
            <a:r>
              <a:rPr lang="en-US" sz="2000" dirty="0" smtClean="0"/>
              <a:t>to </a:t>
            </a:r>
            <a:r>
              <a:rPr lang="en-US" sz="2000" dirty="0"/>
              <a:t>assign some non-zero probability to </a:t>
            </a:r>
            <a:r>
              <a:rPr lang="en-US" sz="2000" dirty="0" smtClean="0"/>
              <a:t>any </a:t>
            </a:r>
            <a:r>
              <a:rPr lang="en-US" sz="2000" i="1" dirty="0" smtClean="0"/>
              <a:t>N</a:t>
            </a:r>
            <a:r>
              <a:rPr lang="en-US" sz="2000" dirty="0" smtClean="0"/>
              <a:t>-gram</a:t>
            </a:r>
          </a:p>
          <a:p>
            <a:pPr lvl="1"/>
            <a:r>
              <a:rPr lang="en-US" sz="2000" dirty="0" smtClean="0">
                <a:solidFill>
                  <a:srgbClr val="00B0F0"/>
                </a:solidFill>
              </a:rPr>
              <a:t>even </a:t>
            </a:r>
            <a:r>
              <a:rPr lang="en-US" sz="2000" dirty="0">
                <a:solidFill>
                  <a:srgbClr val="00B0F0"/>
                </a:solidFill>
              </a:rPr>
              <a:t>one that was never observed in training</a:t>
            </a:r>
            <a:endParaRPr lang="en-US" sz="2000" dirty="0" smtClean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7193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9762"/>
          </a:xfrm>
        </p:spPr>
        <p:txBody>
          <a:bodyPr>
            <a:normAutofit fontScale="90000"/>
          </a:bodyPr>
          <a:lstStyle/>
          <a:p>
            <a:r>
              <a:rPr lang="en-US" sz="3600" dirty="0" smtClean="0"/>
              <a:t>Smoothing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191000"/>
          </a:xfrm>
        </p:spPr>
        <p:txBody>
          <a:bodyPr>
            <a:noAutofit/>
          </a:bodyPr>
          <a:lstStyle/>
          <a:p>
            <a:r>
              <a:rPr lang="en-US" sz="2400" dirty="0" smtClean="0">
                <a:solidFill>
                  <a:srgbClr val="00B0F0"/>
                </a:solidFill>
              </a:rPr>
              <a:t>Smoothing </a:t>
            </a:r>
          </a:p>
          <a:p>
            <a:r>
              <a:rPr lang="en-US" sz="2400" dirty="0" smtClean="0"/>
              <a:t>modify </a:t>
            </a:r>
            <a:r>
              <a:rPr lang="en-US" sz="2400" dirty="0"/>
              <a:t>the maximum likelihood estimates </a:t>
            </a:r>
            <a:r>
              <a:rPr lang="en-US" sz="2400" dirty="0" smtClean="0"/>
              <a:t>for computing </a:t>
            </a:r>
            <a:r>
              <a:rPr lang="en-US" sz="2400" i="1" dirty="0"/>
              <a:t>N</a:t>
            </a:r>
            <a:r>
              <a:rPr lang="en-US" sz="2400" dirty="0"/>
              <a:t>-gram </a:t>
            </a:r>
            <a:r>
              <a:rPr lang="en-US" sz="2400" dirty="0" smtClean="0"/>
              <a:t>probabilities</a:t>
            </a:r>
          </a:p>
          <a:p>
            <a:r>
              <a:rPr lang="en-US" sz="2400" dirty="0" smtClean="0"/>
              <a:t>focusing </a:t>
            </a:r>
            <a:r>
              <a:rPr lang="en-US" sz="2400" dirty="0"/>
              <a:t>on the </a:t>
            </a:r>
            <a:r>
              <a:rPr lang="en-US" sz="2400" i="1" dirty="0"/>
              <a:t>N</a:t>
            </a:r>
            <a:r>
              <a:rPr lang="en-US" sz="2400" dirty="0"/>
              <a:t>-gram events that we </a:t>
            </a:r>
            <a:r>
              <a:rPr lang="en-US" sz="2400" dirty="0" smtClean="0"/>
              <a:t>incorrectly assumed </a:t>
            </a:r>
            <a:r>
              <a:rPr lang="en-US" sz="2400" dirty="0"/>
              <a:t>had zero </a:t>
            </a:r>
            <a:r>
              <a:rPr lang="en-US" sz="2400" dirty="0" smtClean="0"/>
              <a:t>probability </a:t>
            </a:r>
          </a:p>
          <a:p>
            <a:r>
              <a:rPr lang="en-US" sz="2400" dirty="0" smtClean="0"/>
              <a:t>We </a:t>
            </a:r>
            <a:r>
              <a:rPr lang="en-US" sz="2400" dirty="0"/>
              <a:t>use the term </a:t>
            </a:r>
            <a:r>
              <a:rPr lang="en-US" sz="2400" b="1" dirty="0"/>
              <a:t>smoothing </a:t>
            </a:r>
            <a:r>
              <a:rPr lang="en-US" sz="2400" dirty="0"/>
              <a:t>for such modifications </a:t>
            </a:r>
            <a:r>
              <a:rPr lang="en-US" sz="2400" dirty="0" smtClean="0"/>
              <a:t>that address </a:t>
            </a:r>
            <a:r>
              <a:rPr lang="en-US" sz="2400" dirty="0"/>
              <a:t>the poor estimates that are due to variability in small data sets. </a:t>
            </a:r>
            <a:endParaRPr lang="en-US" sz="2400" dirty="0" smtClean="0"/>
          </a:p>
          <a:p>
            <a:pPr lvl="1"/>
            <a:r>
              <a:rPr lang="en-US" sz="2000" dirty="0" smtClean="0"/>
              <a:t>The name comes </a:t>
            </a:r>
            <a:r>
              <a:rPr lang="en-US" sz="2000" dirty="0"/>
              <a:t>from the fact that we will be shaving a little bit of </a:t>
            </a:r>
            <a:r>
              <a:rPr lang="en-US" sz="2000" dirty="0" smtClean="0"/>
              <a:t>probability mass </a:t>
            </a:r>
            <a:r>
              <a:rPr lang="en-US" sz="2000" dirty="0"/>
              <a:t>from the higher </a:t>
            </a:r>
            <a:r>
              <a:rPr lang="en-US" sz="2000" dirty="0" smtClean="0"/>
              <a:t>counts </a:t>
            </a:r>
            <a:r>
              <a:rPr lang="en-US" sz="2000" dirty="0"/>
              <a:t>and </a:t>
            </a:r>
            <a:endParaRPr lang="en-US" sz="2000" dirty="0" smtClean="0"/>
          </a:p>
          <a:p>
            <a:pPr lvl="1"/>
            <a:r>
              <a:rPr lang="en-US" sz="2000" dirty="0" smtClean="0"/>
              <a:t>piling </a:t>
            </a:r>
            <a:r>
              <a:rPr lang="en-US" sz="2000" dirty="0"/>
              <a:t>it instead on the zero </a:t>
            </a:r>
            <a:r>
              <a:rPr lang="en-US" sz="2000" dirty="0" smtClean="0"/>
              <a:t>counts making the distribution less jagged</a:t>
            </a:r>
          </a:p>
        </p:txBody>
      </p:sp>
    </p:spTree>
    <p:extLst>
      <p:ext uri="{BB962C8B-B14F-4D97-AF65-F5344CB8AC3E}">
        <p14:creationId xmlns:p14="http://schemas.microsoft.com/office/powerpoint/2010/main" val="3953201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9762"/>
          </a:xfrm>
        </p:spPr>
        <p:txBody>
          <a:bodyPr>
            <a:normAutofit/>
          </a:bodyPr>
          <a:lstStyle/>
          <a:p>
            <a:r>
              <a:rPr lang="en-US" sz="2800" dirty="0" smtClean="0"/>
              <a:t>Applications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5059363"/>
          </a:xfrm>
        </p:spPr>
        <p:txBody>
          <a:bodyPr>
            <a:normAutofit lnSpcReduction="10000"/>
          </a:bodyPr>
          <a:lstStyle/>
          <a:p>
            <a:r>
              <a:rPr lang="en-US" sz="2400" dirty="0" smtClean="0"/>
              <a:t>Being </a:t>
            </a:r>
            <a:r>
              <a:rPr lang="en-US" sz="2400" dirty="0"/>
              <a:t>able to predict the </a:t>
            </a:r>
            <a:r>
              <a:rPr lang="en-US" sz="2400" dirty="0" smtClean="0"/>
              <a:t>next word </a:t>
            </a:r>
            <a:r>
              <a:rPr lang="en-US" sz="2400" dirty="0"/>
              <a:t>(or any linguistic unit) in a sequence is </a:t>
            </a:r>
            <a:r>
              <a:rPr lang="en-US" sz="2400" dirty="0" smtClean="0"/>
              <a:t>an extremely </a:t>
            </a:r>
            <a:r>
              <a:rPr lang="en-US" sz="2400" dirty="0"/>
              <a:t>useful thing </a:t>
            </a:r>
            <a:endParaRPr lang="en-US" sz="2400" dirty="0" smtClean="0"/>
          </a:p>
          <a:p>
            <a:pPr marL="0" indent="0">
              <a:buNone/>
            </a:pPr>
            <a:r>
              <a:rPr lang="en-US" sz="2400" dirty="0" smtClean="0"/>
              <a:t>• </a:t>
            </a:r>
            <a:r>
              <a:rPr lang="en-US" sz="2400" dirty="0"/>
              <a:t>A</a:t>
            </a:r>
            <a:r>
              <a:rPr lang="en-US" sz="2400" dirty="0" smtClean="0"/>
              <a:t>pplications</a:t>
            </a:r>
            <a:endParaRPr lang="en-US" sz="2400" dirty="0"/>
          </a:p>
          <a:p>
            <a:pPr marL="400050" lvl="1" indent="0">
              <a:buNone/>
            </a:pPr>
            <a:r>
              <a:rPr lang="en-US" sz="2000" dirty="0"/>
              <a:t>• Automatic </a:t>
            </a:r>
            <a:r>
              <a:rPr lang="en-US" sz="2000" dirty="0" smtClean="0"/>
              <a:t>Speech Recognition (ASR)</a:t>
            </a:r>
            <a:endParaRPr lang="en-US" sz="2000" dirty="0"/>
          </a:p>
          <a:p>
            <a:pPr marL="400050" lvl="1" indent="0">
              <a:buNone/>
            </a:pPr>
            <a:r>
              <a:rPr lang="en-US" sz="2000" dirty="0"/>
              <a:t>• Handwriting and character recognition</a:t>
            </a:r>
          </a:p>
          <a:p>
            <a:pPr marL="400050" lvl="1" indent="0">
              <a:buNone/>
            </a:pPr>
            <a:r>
              <a:rPr lang="en-US" sz="2000" dirty="0"/>
              <a:t>• Spelling correction</a:t>
            </a:r>
          </a:p>
          <a:p>
            <a:pPr marL="400050" lvl="1" indent="0">
              <a:buNone/>
            </a:pPr>
            <a:r>
              <a:rPr lang="en-US" sz="2000" dirty="0"/>
              <a:t>• Machine </a:t>
            </a:r>
            <a:r>
              <a:rPr lang="en-US" sz="2000" dirty="0" smtClean="0"/>
              <a:t>translation</a:t>
            </a:r>
          </a:p>
          <a:p>
            <a:r>
              <a:rPr lang="en-US" sz="2400" dirty="0" smtClean="0"/>
              <a:t> </a:t>
            </a:r>
            <a:r>
              <a:rPr lang="en-US" sz="2400" i="1" dirty="0"/>
              <a:t>N</a:t>
            </a:r>
            <a:r>
              <a:rPr lang="en-US" sz="2400" dirty="0"/>
              <a:t>-grams are also crucial in NLP tasks </a:t>
            </a:r>
            <a:endParaRPr lang="en-US" sz="2400" dirty="0" smtClean="0"/>
          </a:p>
          <a:p>
            <a:pPr lvl="1" indent="-342900"/>
            <a:r>
              <a:rPr lang="en-US" sz="2000" b="1" dirty="0" smtClean="0"/>
              <a:t>part-of-speech </a:t>
            </a:r>
            <a:r>
              <a:rPr lang="en-US" sz="2000" b="1" dirty="0"/>
              <a:t>tagging</a:t>
            </a:r>
            <a:r>
              <a:rPr lang="en-US" sz="2000" dirty="0"/>
              <a:t>,</a:t>
            </a:r>
            <a:r>
              <a:rPr lang="en-US" sz="2000" b="1" dirty="0"/>
              <a:t> </a:t>
            </a:r>
            <a:endParaRPr lang="en-US" sz="2000" b="1" dirty="0" smtClean="0"/>
          </a:p>
          <a:p>
            <a:pPr lvl="1" indent="-342900"/>
            <a:r>
              <a:rPr lang="en-US" sz="2000" b="1" dirty="0" smtClean="0"/>
              <a:t>natural </a:t>
            </a:r>
            <a:r>
              <a:rPr lang="en-US" sz="2000" b="1" dirty="0"/>
              <a:t>language </a:t>
            </a:r>
            <a:r>
              <a:rPr lang="en-US" sz="2000" b="1" dirty="0" smtClean="0"/>
              <a:t>generation </a:t>
            </a:r>
          </a:p>
          <a:p>
            <a:pPr lvl="1" indent="-342900"/>
            <a:r>
              <a:rPr lang="en-US" sz="2000" b="1" dirty="0" smtClean="0"/>
              <a:t>word similarity</a:t>
            </a:r>
            <a:r>
              <a:rPr lang="en-US" sz="2000" dirty="0" smtClean="0"/>
              <a:t> </a:t>
            </a:r>
          </a:p>
          <a:p>
            <a:pPr lvl="1" indent="-342900"/>
            <a:r>
              <a:rPr lang="en-US" sz="2000" b="1" dirty="0" smtClean="0"/>
              <a:t>authorship </a:t>
            </a:r>
            <a:r>
              <a:rPr lang="en-US" sz="2000" b="1" dirty="0"/>
              <a:t>identification</a:t>
            </a:r>
            <a:r>
              <a:rPr lang="en-US" sz="2000" dirty="0"/>
              <a:t> </a:t>
            </a:r>
            <a:endParaRPr lang="en-US" sz="2000" dirty="0" smtClean="0"/>
          </a:p>
          <a:p>
            <a:pPr lvl="1" indent="-342900"/>
            <a:r>
              <a:rPr lang="en-US" sz="2000" b="1" dirty="0" smtClean="0"/>
              <a:t>sentiment </a:t>
            </a:r>
            <a:r>
              <a:rPr lang="en-US" sz="2000" b="1" dirty="0"/>
              <a:t>extraction</a:t>
            </a:r>
            <a:r>
              <a:rPr lang="en-US" sz="2000" dirty="0"/>
              <a:t> </a:t>
            </a:r>
            <a:endParaRPr lang="en-US" sz="2000" dirty="0" smtClean="0"/>
          </a:p>
          <a:p>
            <a:pPr lvl="1" indent="-342900"/>
            <a:r>
              <a:rPr lang="en-US" sz="2000" b="1" dirty="0" smtClean="0"/>
              <a:t> predictive text </a:t>
            </a:r>
            <a:r>
              <a:rPr lang="en-US" sz="2000" b="1" dirty="0"/>
              <a:t>input systems for cell </a:t>
            </a:r>
            <a:r>
              <a:rPr lang="en-US" sz="2000" b="1" dirty="0" smtClean="0"/>
              <a:t>phones</a:t>
            </a:r>
            <a:endParaRPr lang="en-US" sz="2000" b="1" dirty="0"/>
          </a:p>
          <a:p>
            <a:endParaRPr lang="en-US" sz="2400" b="1" dirty="0" smtClean="0"/>
          </a:p>
          <a:p>
            <a:pPr marL="400050" lvl="1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403267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715962"/>
          </a:xfrm>
        </p:spPr>
        <p:txBody>
          <a:bodyPr>
            <a:normAutofit fontScale="90000"/>
          </a:bodyPr>
          <a:lstStyle/>
          <a:p>
            <a:r>
              <a:rPr lang="en-US" sz="3600" dirty="0" smtClean="0"/>
              <a:t>Smoothing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019" y="970330"/>
            <a:ext cx="8623047" cy="55828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75622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 smtClean="0"/>
              <a:t>Smoothing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>
                <a:solidFill>
                  <a:srgbClr val="00B0F0"/>
                </a:solidFill>
              </a:rPr>
              <a:t>Background</a:t>
            </a:r>
          </a:p>
          <a:p>
            <a:r>
              <a:rPr lang="en-US" sz="2400" dirty="0" smtClean="0"/>
              <a:t>Types</a:t>
            </a:r>
            <a:r>
              <a:rPr lang="en-US" sz="2400" dirty="0"/>
              <a:t>:  number of distinct words in a corpus (vocabulary </a:t>
            </a:r>
            <a:r>
              <a:rPr lang="en-US" sz="2400" dirty="0" smtClean="0"/>
              <a:t>size = V)</a:t>
            </a:r>
            <a:endParaRPr lang="en-US" sz="2400" dirty="0"/>
          </a:p>
          <a:p>
            <a:r>
              <a:rPr lang="en-US" sz="2400" dirty="0"/>
              <a:t>Tokens:  total number of </a:t>
            </a:r>
            <a:r>
              <a:rPr lang="en-US" sz="2400" dirty="0" smtClean="0"/>
              <a:t>words = N, no punctuation etc. </a:t>
            </a:r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871640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Laplace Smoothing</a:t>
            </a:r>
            <a:endParaRPr lang="en-US" sz="3200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666" y="2362200"/>
            <a:ext cx="7239000" cy="3819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09600" y="60198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Adding1 </a:t>
            </a:r>
            <a:r>
              <a:rPr lang="en-US" dirty="0"/>
              <a:t>to every count </a:t>
            </a:r>
            <a:r>
              <a:rPr lang="en-US" dirty="0" smtClean="0"/>
              <a:t>makes it never </a:t>
            </a:r>
            <a:r>
              <a:rPr lang="en-US" dirty="0"/>
              <a:t>zero. To balance this, </a:t>
            </a:r>
            <a:r>
              <a:rPr lang="en-US" dirty="0" smtClean="0"/>
              <a:t>add </a:t>
            </a:r>
            <a:r>
              <a:rPr lang="en-US" dirty="0"/>
              <a:t>the number of possible words to the divisor, so the division will never be greater than 1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60025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Laplace Smoothing</a:t>
            </a:r>
            <a:endParaRPr lang="en-US" sz="3200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666" y="2362200"/>
            <a:ext cx="7239000" cy="3819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91600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715962"/>
          </a:xfrm>
        </p:spPr>
        <p:txBody>
          <a:bodyPr>
            <a:normAutofit fontScale="90000"/>
          </a:bodyPr>
          <a:lstStyle/>
          <a:p>
            <a:r>
              <a:rPr lang="en-US" sz="3600" dirty="0" smtClean="0"/>
              <a:t>Laplace Smoothing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988" y="1004888"/>
            <a:ext cx="7820025" cy="4848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57200" y="6019800"/>
            <a:ext cx="853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 – total number of tokens</a:t>
            </a:r>
          </a:p>
          <a:p>
            <a:r>
              <a:rPr lang="en-US" dirty="0" smtClean="0"/>
              <a:t>V- total number of unique word types (Vocabulary size)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7800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 smtClean="0"/>
              <a:t>Laplace Smoothing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>
                <a:solidFill>
                  <a:srgbClr val="00B0F0"/>
                </a:solidFill>
              </a:rPr>
              <a:t>Simple </a:t>
            </a:r>
            <a:r>
              <a:rPr lang="en-US" sz="2400" dirty="0">
                <a:solidFill>
                  <a:srgbClr val="00B0F0"/>
                </a:solidFill>
              </a:rPr>
              <a:t>way to do smoothing </a:t>
            </a:r>
            <a:endParaRPr lang="en-US" sz="2400" dirty="0" smtClean="0">
              <a:solidFill>
                <a:srgbClr val="00B0F0"/>
              </a:solidFill>
            </a:endParaRPr>
          </a:p>
          <a:p>
            <a:pPr lvl="1"/>
            <a:r>
              <a:rPr lang="en-US" sz="2000" dirty="0" smtClean="0"/>
              <a:t>take </a:t>
            </a:r>
            <a:r>
              <a:rPr lang="en-US" sz="2000" dirty="0"/>
              <a:t>our matrix of bigram counts, before we normalize them into </a:t>
            </a:r>
            <a:r>
              <a:rPr lang="en-US" sz="2000" dirty="0" smtClean="0"/>
              <a:t>probabilities </a:t>
            </a:r>
          </a:p>
          <a:p>
            <a:pPr lvl="1"/>
            <a:r>
              <a:rPr lang="en-US" sz="2000" dirty="0" smtClean="0"/>
              <a:t>and </a:t>
            </a:r>
            <a:r>
              <a:rPr lang="en-US" sz="2000" dirty="0"/>
              <a:t>add one to all the counts. </a:t>
            </a:r>
            <a:endParaRPr lang="en-US" sz="2000" dirty="0" smtClean="0"/>
          </a:p>
          <a:p>
            <a:r>
              <a:rPr lang="en-US" sz="2400" dirty="0" smtClean="0"/>
              <a:t>This algorithm </a:t>
            </a:r>
            <a:r>
              <a:rPr lang="en-US" sz="2400" dirty="0"/>
              <a:t>is called </a:t>
            </a:r>
            <a:r>
              <a:rPr lang="en-US" sz="2400" b="1" dirty="0"/>
              <a:t>Laplace smoothing</a:t>
            </a:r>
            <a:r>
              <a:rPr lang="en-US" sz="2400" dirty="0"/>
              <a:t>, or Laplace's Law </a:t>
            </a:r>
          </a:p>
        </p:txBody>
      </p:sp>
    </p:spTree>
    <p:extLst>
      <p:ext uri="{BB962C8B-B14F-4D97-AF65-F5344CB8AC3E}">
        <p14:creationId xmlns:p14="http://schemas.microsoft.com/office/powerpoint/2010/main" val="1121429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 smtClean="0"/>
              <a:t>Laplace Smoothing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533400" y="1219200"/>
            <a:ext cx="8229600" cy="2438400"/>
          </a:xfrm>
        </p:spPr>
        <p:txBody>
          <a:bodyPr>
            <a:normAutofit lnSpcReduction="10000"/>
          </a:bodyPr>
          <a:lstStyle/>
          <a:p>
            <a:r>
              <a:rPr lang="en-US" sz="2400" dirty="0">
                <a:solidFill>
                  <a:srgbClr val="00B0F0"/>
                </a:solidFill>
              </a:rPr>
              <a:t>A</a:t>
            </a:r>
            <a:r>
              <a:rPr lang="en-US" sz="2400" dirty="0" smtClean="0">
                <a:solidFill>
                  <a:srgbClr val="00B0F0"/>
                </a:solidFill>
              </a:rPr>
              <a:t>pplication </a:t>
            </a:r>
            <a:r>
              <a:rPr lang="en-US" sz="2400" dirty="0">
                <a:solidFill>
                  <a:srgbClr val="00B0F0"/>
                </a:solidFill>
              </a:rPr>
              <a:t>of Laplace smoothing to unigram </a:t>
            </a:r>
            <a:r>
              <a:rPr lang="en-US" sz="2400" dirty="0" smtClean="0">
                <a:solidFill>
                  <a:srgbClr val="00B0F0"/>
                </a:solidFill>
              </a:rPr>
              <a:t>probabilities:</a:t>
            </a:r>
          </a:p>
          <a:p>
            <a:r>
              <a:rPr lang="en-US" sz="2400" dirty="0" smtClean="0"/>
              <a:t>Background:</a:t>
            </a:r>
          </a:p>
          <a:p>
            <a:r>
              <a:rPr lang="en-US" sz="2400" dirty="0" smtClean="0"/>
              <a:t>the </a:t>
            </a:r>
            <a:r>
              <a:rPr lang="en-US" sz="2400" dirty="0"/>
              <a:t>unsmoothed maximum likelihood estimate of the unigram </a:t>
            </a:r>
            <a:r>
              <a:rPr lang="en-US" sz="2400" dirty="0" smtClean="0"/>
              <a:t>probability of the </a:t>
            </a:r>
            <a:r>
              <a:rPr lang="en-US" sz="2400" dirty="0"/>
              <a:t>word </a:t>
            </a:r>
            <a:r>
              <a:rPr lang="en-US" sz="2400" i="1" dirty="0" err="1"/>
              <a:t>wi</a:t>
            </a:r>
            <a:r>
              <a:rPr lang="en-US" sz="2400" i="1" dirty="0"/>
              <a:t> </a:t>
            </a:r>
            <a:endParaRPr lang="en-US" sz="2400" i="1" dirty="0" smtClean="0"/>
          </a:p>
          <a:p>
            <a:r>
              <a:rPr lang="en-US" sz="2400" dirty="0" smtClean="0"/>
              <a:t>is </a:t>
            </a:r>
            <a:r>
              <a:rPr lang="en-US" sz="2400" dirty="0"/>
              <a:t>its count </a:t>
            </a:r>
            <a:r>
              <a:rPr lang="en-US" sz="2400" i="1" dirty="0"/>
              <a:t>ci </a:t>
            </a:r>
            <a:r>
              <a:rPr lang="en-US" sz="2400" dirty="0"/>
              <a:t>normalized by the total number of word tokens </a:t>
            </a:r>
            <a:r>
              <a:rPr lang="en-US" sz="2400" i="1" dirty="0" smtClean="0"/>
              <a:t>N</a:t>
            </a:r>
          </a:p>
          <a:p>
            <a:endParaRPr lang="en-US" sz="240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3176859"/>
            <a:ext cx="1781175" cy="657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6103" y="5532060"/>
            <a:ext cx="2371725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02920" y="3962400"/>
            <a:ext cx="7772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Since there are </a:t>
            </a:r>
            <a:r>
              <a:rPr lang="en-US" sz="2400" i="1" dirty="0"/>
              <a:t>V </a:t>
            </a:r>
            <a:r>
              <a:rPr lang="en-US" sz="2400" dirty="0"/>
              <a:t>words in the vocabulary, </a:t>
            </a:r>
            <a:r>
              <a:rPr lang="en-US" sz="2400" dirty="0" smtClean="0"/>
              <a:t>and </a:t>
            </a:r>
            <a:r>
              <a:rPr lang="en-US" sz="2400" dirty="0"/>
              <a:t>each one got incremented,</a:t>
            </a:r>
          </a:p>
          <a:p>
            <a:r>
              <a:rPr lang="en-US" sz="2400" dirty="0"/>
              <a:t>we also need to adjust the </a:t>
            </a:r>
            <a:r>
              <a:rPr lang="en-US" sz="2400" dirty="0" smtClean="0"/>
              <a:t>denominator </a:t>
            </a:r>
            <a:r>
              <a:rPr lang="en-US" sz="2400" dirty="0"/>
              <a:t>to take into account the extra </a:t>
            </a:r>
            <a:r>
              <a:rPr lang="en-US" sz="2400" i="1" dirty="0" smtClean="0"/>
              <a:t>V </a:t>
            </a:r>
            <a:r>
              <a:rPr lang="en-US" sz="2400" dirty="0" smtClean="0"/>
              <a:t>observations</a:t>
            </a:r>
            <a:r>
              <a:rPr lang="en-US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08783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 smtClean="0"/>
              <a:t>Laplace Smoothing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79323" y="899508"/>
            <a:ext cx="8229600" cy="4525963"/>
          </a:xfrm>
        </p:spPr>
        <p:txBody>
          <a:bodyPr>
            <a:normAutofit/>
          </a:bodyPr>
          <a:lstStyle/>
          <a:p>
            <a:r>
              <a:rPr lang="en-US" sz="2400" dirty="0" smtClean="0">
                <a:solidFill>
                  <a:srgbClr val="00B0F0"/>
                </a:solidFill>
              </a:rPr>
              <a:t>Define an </a:t>
            </a:r>
            <a:r>
              <a:rPr lang="en-US" sz="2400" dirty="0">
                <a:solidFill>
                  <a:srgbClr val="00B0F0"/>
                </a:solidFill>
              </a:rPr>
              <a:t>adjusted count </a:t>
            </a:r>
            <a:r>
              <a:rPr lang="en-US" sz="2400" i="1" dirty="0" smtClean="0">
                <a:solidFill>
                  <a:srgbClr val="00B0F0"/>
                </a:solidFill>
              </a:rPr>
              <a:t>c*:</a:t>
            </a:r>
          </a:p>
          <a:p>
            <a:r>
              <a:rPr lang="en-US" sz="2400" dirty="0"/>
              <a:t>since we are only changing the numerator, in addition to adding one </a:t>
            </a:r>
            <a:r>
              <a:rPr lang="en-US" sz="2400" dirty="0" smtClean="0"/>
              <a:t>we will </a:t>
            </a:r>
            <a:r>
              <a:rPr lang="en-US" sz="2400" dirty="0"/>
              <a:t>also need to</a:t>
            </a:r>
          </a:p>
          <a:p>
            <a:r>
              <a:rPr lang="en-US" sz="2400" dirty="0"/>
              <a:t>multiply by a normalization factor </a:t>
            </a:r>
            <a:r>
              <a:rPr lang="en-US" sz="2400" i="1" dirty="0"/>
              <a:t>N/(N</a:t>
            </a:r>
            <a:r>
              <a:rPr lang="en-US" sz="2400" dirty="0"/>
              <a:t>+</a:t>
            </a:r>
            <a:r>
              <a:rPr lang="en-US" sz="2400" i="1" dirty="0"/>
              <a:t>V</a:t>
            </a:r>
            <a:r>
              <a:rPr lang="en-US" sz="2400" i="1" dirty="0" smtClean="0"/>
              <a:t>)  : Unigram version</a:t>
            </a:r>
          </a:p>
          <a:p>
            <a:endParaRPr lang="en-US" sz="2400" dirty="0">
              <a:solidFill>
                <a:srgbClr val="00B0F0"/>
              </a:solidFill>
            </a:endParaRPr>
          </a:p>
          <a:p>
            <a:endParaRPr lang="en-US" sz="2400" dirty="0" smtClean="0"/>
          </a:p>
          <a:p>
            <a:r>
              <a:rPr lang="en-US" sz="2400" dirty="0" smtClean="0"/>
              <a:t>This </a:t>
            </a:r>
            <a:r>
              <a:rPr lang="en-US" sz="2400" dirty="0"/>
              <a:t>adjusted count </a:t>
            </a:r>
            <a:r>
              <a:rPr lang="en-US" sz="2400" dirty="0" smtClean="0"/>
              <a:t>can be turned </a:t>
            </a:r>
            <a:r>
              <a:rPr lang="en-US" sz="2400" dirty="0"/>
              <a:t>into a probability </a:t>
            </a:r>
            <a:r>
              <a:rPr lang="en-US" sz="2400" dirty="0" smtClean="0"/>
              <a:t>by </a:t>
            </a:r>
            <a:r>
              <a:rPr lang="en-US" sz="2400" dirty="0"/>
              <a:t>normalizing by </a:t>
            </a:r>
            <a:r>
              <a:rPr lang="en-US" sz="2400" i="1" dirty="0"/>
              <a:t>N</a:t>
            </a:r>
            <a:r>
              <a:rPr lang="en-US" sz="2400" dirty="0"/>
              <a:t>. </a:t>
            </a:r>
            <a:endParaRPr lang="en-US" sz="2400" dirty="0" smtClean="0"/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2534500"/>
            <a:ext cx="2038350" cy="54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4572000"/>
            <a:ext cx="2371725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3733800" y="4572000"/>
                <a:ext cx="2819400" cy="109151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/>
                            </a:rPr>
                            <m:t>𝑃</m:t>
                          </m:r>
                        </m:e>
                        <m:sup>
                          <m:r>
                            <a:rPr lang="en-US" i="1">
                              <a:latin typeface="Cambria Math"/>
                            </a:rPr>
                            <m:t>𝑀𝐿𝐸</m:t>
                          </m:r>
                        </m:sup>
                      </m:sSup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/>
                            </a:rPr>
                            <m:t>𝑤</m:t>
                          </m:r>
                        </m:e>
                      </m:d>
                      <m:r>
                        <a:rPr lang="en-US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/>
                            </a:rPr>
                            <m:t>𝑐</m:t>
                          </m:r>
                        </m:num>
                        <m:den>
                          <m:r>
                            <a:rPr lang="en-US" i="1">
                              <a:latin typeface="Cambria Math"/>
                            </a:rPr>
                            <m:t>𝑁</m:t>
                          </m:r>
                        </m:den>
                      </m:f>
                      <m:r>
                        <a:rPr lang="en-US" i="1">
                          <a:latin typeface="Cambria Math"/>
                        </a:rPr>
                        <m:t> </m:t>
                      </m:r>
                    </m:oMath>
                  </m:oMathPara>
                </a14:m>
                <a:endParaRPr lang="en-US" i="1" dirty="0" smtClean="0"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 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/>
                            </a:rPr>
                            <m:t>𝑃</m:t>
                          </m:r>
                        </m:e>
                        <m:sup>
                          <m:r>
                            <a:rPr lang="en-US" i="1">
                              <a:latin typeface="Cambria Math"/>
                            </a:rPr>
                            <m:t>𝑠𝑚𝑜𝑜𝑡</m:t>
                          </m:r>
                          <m:r>
                            <a:rPr lang="en-US" i="1">
                              <a:latin typeface="Cambria Math"/>
                            </a:rPr>
                            <m:t>h</m:t>
                          </m:r>
                          <m:r>
                            <a:rPr lang="en-US" i="1">
                              <a:latin typeface="Cambria Math"/>
                            </a:rPr>
                            <m:t>𝑒𝑑</m:t>
                          </m:r>
                        </m:sup>
                      </m:sSup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/>
                            </a:rPr>
                            <m:t>𝑤</m:t>
                          </m:r>
                        </m:e>
                      </m:d>
                      <m:r>
                        <a:rPr lang="en-US" i="1">
                          <a:latin typeface="Cambria Math"/>
                        </a:rPr>
                        <m:t>=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US" i="1">
                                  <a:latin typeface="Cambria Math"/>
                                </a:rPr>
                                <m:t>∗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/>
                            </a:rPr>
                            <m:t>𝑁</m:t>
                          </m:r>
                        </m:den>
                      </m:f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3800" y="4572000"/>
                <a:ext cx="2819400" cy="109151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34887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8763000" cy="1143000"/>
          </a:xfrm>
        </p:spPr>
        <p:txBody>
          <a:bodyPr>
            <a:normAutofit/>
          </a:bodyPr>
          <a:lstStyle/>
          <a:p>
            <a:r>
              <a:rPr lang="en-US" sz="2800" dirty="0" smtClean="0"/>
              <a:t>Unsmoothed &amp; Laplace Smoothing – Summary of Bigram version</a:t>
            </a:r>
            <a:endParaRPr lang="en-IN" sz="2800" dirty="0"/>
          </a:p>
        </p:txBody>
      </p:sp>
      <p:pic>
        <p:nvPicPr>
          <p:cNvPr id="4" name="Content Placeholder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368" y="2084387"/>
            <a:ext cx="3476625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3368" y="4564062"/>
            <a:ext cx="6254197" cy="1994906"/>
          </a:xfrm>
          <a:prstGeom prst="rect">
            <a:avLst/>
          </a:prstGeom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265237"/>
            <a:ext cx="3257550" cy="800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" y="3783012"/>
            <a:ext cx="6591300" cy="96202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02993" y="2915896"/>
            <a:ext cx="7620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Get C* - To calculate </a:t>
            </a:r>
            <a:r>
              <a:rPr lang="en-US" sz="2000" dirty="0"/>
              <a:t>the counts that we should have seen, in order to get the same probabilities as Add-1 smoothing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26730350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 smtClean="0"/>
              <a:t>Laplace Smoothing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solidFill>
                  <a:srgbClr val="00B0F0"/>
                </a:solidFill>
              </a:rPr>
              <a:t>A related way to view smoothing is </a:t>
            </a:r>
            <a:r>
              <a:rPr lang="en-US" sz="2400" dirty="0" smtClean="0">
                <a:solidFill>
                  <a:srgbClr val="00B0F0"/>
                </a:solidFill>
              </a:rPr>
              <a:t>discounting </a:t>
            </a:r>
            <a:r>
              <a:rPr lang="en-US" sz="2400" dirty="0">
                <a:solidFill>
                  <a:srgbClr val="00B0F0"/>
                </a:solidFill>
              </a:rPr>
              <a:t>(lowering</a:t>
            </a:r>
            <a:r>
              <a:rPr lang="en-US" sz="2400" dirty="0" smtClean="0">
                <a:solidFill>
                  <a:srgbClr val="00B0F0"/>
                </a:solidFill>
              </a:rPr>
              <a:t>):</a:t>
            </a:r>
          </a:p>
          <a:p>
            <a:r>
              <a:rPr lang="en-US" sz="2400" dirty="0" smtClean="0"/>
              <a:t> lowering some non-zero counts </a:t>
            </a:r>
            <a:r>
              <a:rPr lang="en-US" sz="2400" dirty="0"/>
              <a:t>in order to get the probability mass that will be assigned to the zero counts.</a:t>
            </a:r>
          </a:p>
          <a:p>
            <a:r>
              <a:rPr lang="en-US" sz="2400" dirty="0" smtClean="0"/>
              <a:t>Instead </a:t>
            </a:r>
            <a:r>
              <a:rPr lang="en-US" sz="2400" dirty="0"/>
              <a:t>of referring to the discounted counts </a:t>
            </a:r>
            <a:r>
              <a:rPr lang="en-US" sz="2400" i="1" dirty="0" smtClean="0"/>
              <a:t>c</a:t>
            </a:r>
          </a:p>
          <a:p>
            <a:r>
              <a:rPr lang="en-US" sz="2400" dirty="0" smtClean="0"/>
              <a:t>describe </a:t>
            </a:r>
            <a:r>
              <a:rPr lang="en-US" sz="2400" dirty="0"/>
              <a:t>a </a:t>
            </a:r>
            <a:r>
              <a:rPr lang="en-US" sz="2400" dirty="0" smtClean="0"/>
              <a:t>smoothing algorithm in </a:t>
            </a:r>
            <a:r>
              <a:rPr lang="en-US" sz="2400" dirty="0"/>
              <a:t>terms of a relative </a:t>
            </a:r>
            <a:r>
              <a:rPr lang="en-US" sz="2400" b="1" dirty="0" smtClean="0"/>
              <a:t>discount</a:t>
            </a:r>
          </a:p>
          <a:p>
            <a:r>
              <a:rPr lang="en-US" sz="2400" b="1" dirty="0" smtClean="0"/>
              <a:t> </a:t>
            </a:r>
            <a:r>
              <a:rPr lang="en-US" sz="2400" i="1" dirty="0"/>
              <a:t>dc</a:t>
            </a:r>
            <a:r>
              <a:rPr lang="en-US" sz="2400" dirty="0"/>
              <a:t>, the ratio of the discounted counts to </a:t>
            </a:r>
            <a:r>
              <a:rPr lang="en-US" sz="2400" dirty="0" smtClean="0"/>
              <a:t>the original counts</a:t>
            </a:r>
          </a:p>
          <a:p>
            <a:endParaRPr lang="en-US" sz="2400" dirty="0" smtClean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4648200"/>
            <a:ext cx="1943100" cy="695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60146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>
            <a:normAutofit/>
          </a:bodyPr>
          <a:lstStyle/>
          <a:p>
            <a:r>
              <a:rPr lang="en-US" sz="2800" dirty="0" smtClean="0"/>
              <a:t>Applications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54864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dirty="0" smtClean="0"/>
              <a:t>• </a:t>
            </a:r>
            <a:r>
              <a:rPr lang="en-US" sz="2400" dirty="0"/>
              <a:t>A</a:t>
            </a:r>
            <a:r>
              <a:rPr lang="en-US" sz="2400" dirty="0" smtClean="0"/>
              <a:t>pplications</a:t>
            </a:r>
            <a:endParaRPr lang="en-US" sz="2400" dirty="0"/>
          </a:p>
          <a:p>
            <a:pPr marL="400050" lvl="1" indent="0">
              <a:buNone/>
            </a:pPr>
            <a:r>
              <a:rPr lang="en-US" sz="2000" dirty="0"/>
              <a:t>• </a:t>
            </a:r>
            <a:r>
              <a:rPr lang="en-US" sz="2400" dirty="0">
                <a:solidFill>
                  <a:srgbClr val="00B0F0"/>
                </a:solidFill>
              </a:rPr>
              <a:t>Automatic </a:t>
            </a:r>
            <a:r>
              <a:rPr lang="en-US" sz="2400" dirty="0" smtClean="0">
                <a:solidFill>
                  <a:srgbClr val="00B0F0"/>
                </a:solidFill>
              </a:rPr>
              <a:t>Speech Recognition (ASR)</a:t>
            </a:r>
          </a:p>
          <a:p>
            <a:pPr marL="400050" lvl="1" indent="0">
              <a:buNone/>
            </a:pPr>
            <a:endParaRPr lang="en-US" sz="2400" dirty="0" smtClean="0">
              <a:solidFill>
                <a:srgbClr val="00B0F0"/>
              </a:solidFill>
            </a:endParaRPr>
          </a:p>
          <a:p>
            <a:pPr marL="1085850" lvl="2" indent="-285750"/>
            <a:r>
              <a:rPr lang="en-US" i="1" dirty="0" smtClean="0"/>
              <a:t>N</a:t>
            </a:r>
            <a:r>
              <a:rPr lang="en-US" dirty="0" smtClean="0"/>
              <a:t>-grams </a:t>
            </a:r>
            <a:r>
              <a:rPr lang="en-US" dirty="0"/>
              <a:t>are essential in any task in which we have to identify words in noisy,</a:t>
            </a:r>
            <a:r>
              <a:rPr lang="en-US" i="1" dirty="0"/>
              <a:t> </a:t>
            </a:r>
            <a:r>
              <a:rPr lang="en-US" dirty="0"/>
              <a:t>ambiguous input. </a:t>
            </a:r>
            <a:endParaRPr lang="en-US" dirty="0" smtClean="0"/>
          </a:p>
          <a:p>
            <a:pPr marL="1085850" lvl="2" indent="-285750"/>
            <a:r>
              <a:rPr lang="en-US" dirty="0" smtClean="0"/>
              <a:t>In </a:t>
            </a:r>
            <a:r>
              <a:rPr lang="en-US" b="1" dirty="0"/>
              <a:t>speech recognition</a:t>
            </a:r>
            <a:r>
              <a:rPr lang="en-US" dirty="0"/>
              <a:t>, </a:t>
            </a:r>
            <a:r>
              <a:rPr lang="en-US" dirty="0" smtClean="0"/>
              <a:t>the </a:t>
            </a:r>
            <a:r>
              <a:rPr lang="en-US" dirty="0"/>
              <a:t>input speech sounds are very confusable and many words sound extremely </a:t>
            </a:r>
            <a:r>
              <a:rPr lang="en-US" dirty="0" smtClean="0"/>
              <a:t>similar</a:t>
            </a:r>
          </a:p>
          <a:p>
            <a:pPr marL="1085850" lvl="2" indent="-285750"/>
            <a:endParaRPr lang="en-US" dirty="0"/>
          </a:p>
          <a:p>
            <a:r>
              <a:rPr lang="en-IN" dirty="0"/>
              <a:t>Example from speech recognition:</a:t>
            </a:r>
          </a:p>
          <a:p>
            <a:pPr lvl="1"/>
            <a:r>
              <a:rPr lang="en-IN" dirty="0" smtClean="0"/>
              <a:t>it </a:t>
            </a:r>
            <a:r>
              <a:rPr lang="en-IN" dirty="0"/>
              <a:t>drank two beers</a:t>
            </a:r>
          </a:p>
          <a:p>
            <a:pPr lvl="1"/>
            <a:r>
              <a:rPr lang="en-IN" dirty="0" smtClean="0"/>
              <a:t>it </a:t>
            </a:r>
            <a:r>
              <a:rPr lang="en-IN" dirty="0"/>
              <a:t>drank too beers</a:t>
            </a:r>
          </a:p>
          <a:p>
            <a:pPr lvl="1"/>
            <a:r>
              <a:rPr lang="en-IN" dirty="0" smtClean="0"/>
              <a:t>it </a:t>
            </a:r>
            <a:r>
              <a:rPr lang="en-IN" dirty="0"/>
              <a:t>drank too </a:t>
            </a:r>
            <a:r>
              <a:rPr lang="en-IN" dirty="0" err="1"/>
              <a:t>deers</a:t>
            </a:r>
            <a:endParaRPr lang="en-US" dirty="0"/>
          </a:p>
          <a:p>
            <a:pPr marL="400050" lvl="1" indent="0">
              <a:buNone/>
            </a:pP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3275971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 smtClean="0"/>
              <a:t>Laplace Smoothing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975518"/>
            <a:ext cx="8229600" cy="452596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Recall that </a:t>
            </a:r>
            <a:r>
              <a:rPr lang="en-US" sz="2400" dirty="0"/>
              <a:t>normal bigram probabilities are computed by normalizing each row of </a:t>
            </a:r>
            <a:r>
              <a:rPr lang="en-US" sz="2400" dirty="0" smtClean="0"/>
              <a:t>counts by </a:t>
            </a:r>
            <a:r>
              <a:rPr lang="en-US" sz="2400" dirty="0"/>
              <a:t>the unigram </a:t>
            </a:r>
            <a:r>
              <a:rPr lang="en-US" sz="2400" dirty="0" smtClean="0"/>
              <a:t>count</a:t>
            </a:r>
          </a:p>
          <a:p>
            <a:endParaRPr lang="en-US" sz="2400" dirty="0"/>
          </a:p>
          <a:p>
            <a:endParaRPr lang="en-US" sz="2400" dirty="0" smtClean="0"/>
          </a:p>
          <a:p>
            <a:r>
              <a:rPr lang="en-US" sz="2400" dirty="0" smtClean="0"/>
              <a:t>For </a:t>
            </a:r>
            <a:r>
              <a:rPr lang="en-US" sz="2400" dirty="0"/>
              <a:t>add-one smoothed bigram counts we need to augment the unigram count </a:t>
            </a:r>
            <a:r>
              <a:rPr lang="en-US" sz="2400" dirty="0" smtClean="0"/>
              <a:t>by the </a:t>
            </a:r>
            <a:r>
              <a:rPr lang="en-US" sz="2400" dirty="0"/>
              <a:t>number of total word types in the vocabulary </a:t>
            </a:r>
            <a:r>
              <a:rPr lang="en-US" sz="2400" i="1" dirty="0"/>
              <a:t>V</a:t>
            </a:r>
            <a:r>
              <a:rPr lang="en-US" sz="2400" dirty="0"/>
              <a:t>:</a:t>
            </a:r>
            <a:endParaRPr lang="en-US" sz="2400" dirty="0" smtClean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1718468"/>
            <a:ext cx="3257550" cy="800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4114800"/>
            <a:ext cx="3476625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838200" y="5155980"/>
            <a:ext cx="7315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333333"/>
                </a:solidFill>
                <a:latin typeface="-apple-system"/>
              </a:rPr>
              <a:t>Trigram version: </a:t>
            </a:r>
            <a:r>
              <a:rPr lang="pl-PL" dirty="0" smtClean="0">
                <a:solidFill>
                  <a:srgbClr val="333333"/>
                </a:solidFill>
                <a:latin typeface="-apple-system"/>
              </a:rPr>
              <a:t>P</a:t>
            </a:r>
            <a:r>
              <a:rPr lang="en-US" dirty="0" smtClean="0">
                <a:solidFill>
                  <a:srgbClr val="333333"/>
                </a:solidFill>
                <a:latin typeface="-apple-system"/>
              </a:rPr>
              <a:t> Laplace </a:t>
            </a:r>
            <a:r>
              <a:rPr lang="pl-PL" dirty="0" smtClean="0">
                <a:solidFill>
                  <a:srgbClr val="333333"/>
                </a:solidFill>
                <a:latin typeface="-apple-system"/>
              </a:rPr>
              <a:t>(w3</a:t>
            </a:r>
            <a:r>
              <a:rPr lang="en-US" dirty="0" smtClean="0">
                <a:solidFill>
                  <a:srgbClr val="333333"/>
                </a:solidFill>
                <a:latin typeface="-apple-system"/>
              </a:rPr>
              <a:t> </a:t>
            </a:r>
            <a:r>
              <a:rPr lang="pl-PL" dirty="0" smtClean="0">
                <a:solidFill>
                  <a:srgbClr val="333333"/>
                </a:solidFill>
                <a:latin typeface="-apple-system"/>
              </a:rPr>
              <a:t>|</a:t>
            </a:r>
            <a:r>
              <a:rPr lang="en-US" dirty="0" smtClean="0">
                <a:solidFill>
                  <a:srgbClr val="333333"/>
                </a:solidFill>
                <a:latin typeface="-apple-system"/>
              </a:rPr>
              <a:t> </a:t>
            </a:r>
            <a:r>
              <a:rPr lang="pl-PL" dirty="0" smtClean="0">
                <a:solidFill>
                  <a:srgbClr val="333333"/>
                </a:solidFill>
                <a:latin typeface="-apple-system"/>
              </a:rPr>
              <a:t>w1,w2</a:t>
            </a:r>
            <a:r>
              <a:rPr lang="pl-PL" dirty="0">
                <a:solidFill>
                  <a:srgbClr val="333333"/>
                </a:solidFill>
                <a:latin typeface="-apple-system"/>
              </a:rPr>
              <a:t>) = (c(w1,w2,w3) + 1) / (c(w1,w2) +V)</a:t>
            </a:r>
            <a:endParaRPr lang="pl-PL" b="0" i="0" dirty="0">
              <a:solidFill>
                <a:srgbClr val="333333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1286183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"/>
            <a:ext cx="8229600" cy="83820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Berkeley Restaurant Corpus - Laplace Smoothed Bigram Counts</a:t>
            </a:r>
            <a:endParaRPr lang="en-US" sz="2400" dirty="0"/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828800"/>
            <a:ext cx="6819900" cy="2914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914400" y="1295400"/>
            <a:ext cx="68580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Compute Laplace smoothed bigram count for a given </a:t>
            </a:r>
            <a:r>
              <a:rPr lang="en-US" dirty="0" err="1"/>
              <a:t>BeRP</a:t>
            </a:r>
            <a:r>
              <a:rPr lang="en-US" dirty="0" smtClean="0"/>
              <a:t> corpus: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07088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"/>
            <a:ext cx="8229600" cy="83820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Berkeley Restaurant Corpus - Laplace Smoothed Bigram Counts</a:t>
            </a:r>
            <a:endParaRPr lang="en-US" sz="2400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593" y="1219200"/>
            <a:ext cx="7262813" cy="24382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810000"/>
            <a:ext cx="6819900" cy="2914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85800" y="830688"/>
            <a:ext cx="777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After computing Laplace smoothed bigram count for a given </a:t>
            </a:r>
            <a:r>
              <a:rPr lang="en-US" dirty="0" err="1"/>
              <a:t>BeRP</a:t>
            </a:r>
            <a:r>
              <a:rPr lang="en-US" dirty="0" smtClean="0"/>
              <a:t> corpus: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77097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"/>
            <a:ext cx="8229600" cy="83820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Berkeley Restaurant Corpus - Laplace Smoothed Bigram Counts</a:t>
            </a:r>
            <a:endParaRPr lang="en-US" sz="2400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968273"/>
            <a:ext cx="7262813" cy="24382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85800" y="896702"/>
            <a:ext cx="7772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Compute Laplace smoothed bigram Probabilities from a given Laplace smoothed bigram count of </a:t>
            </a:r>
            <a:r>
              <a:rPr lang="en-US" dirty="0" err="1"/>
              <a:t>BeRP</a:t>
            </a:r>
            <a:r>
              <a:rPr lang="en-US" dirty="0" smtClean="0"/>
              <a:t> corpus:</a:t>
            </a:r>
            <a:endParaRPr lang="en-IN" dirty="0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4831805"/>
            <a:ext cx="3476625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2"/>
          <p:cNvSpPr/>
          <p:nvPr/>
        </p:nvSpPr>
        <p:spPr>
          <a:xfrm>
            <a:off x="1033309" y="5535413"/>
            <a:ext cx="10054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V </a:t>
            </a:r>
            <a:r>
              <a:rPr lang="en-US" dirty="0" smtClean="0"/>
              <a:t>= </a:t>
            </a:r>
            <a:r>
              <a:rPr lang="en-US" dirty="0"/>
              <a:t>1446</a:t>
            </a:r>
            <a:endParaRPr lang="en-IN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735" y="5904745"/>
            <a:ext cx="6905625" cy="695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12424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74631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Laplace Smoothed Bigram </a:t>
            </a:r>
            <a:r>
              <a:rPr lang="en-IN" sz="3600" dirty="0"/>
              <a:t>probabilities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6104" y="1127055"/>
            <a:ext cx="8229600" cy="609599"/>
          </a:xfrm>
        </p:spPr>
        <p:txBody>
          <a:bodyPr>
            <a:normAutofit fontScale="70000" lnSpcReduction="20000"/>
          </a:bodyPr>
          <a:lstStyle/>
          <a:p>
            <a:r>
              <a:rPr lang="en-US" sz="2400" dirty="0"/>
              <a:t>We need to add </a:t>
            </a:r>
            <a:r>
              <a:rPr lang="en-US" sz="2400" i="1" dirty="0"/>
              <a:t>V </a:t>
            </a:r>
            <a:r>
              <a:rPr lang="en-US" sz="2400" dirty="0"/>
              <a:t>(= </a:t>
            </a:r>
            <a:r>
              <a:rPr lang="en-US" sz="2400" dirty="0" smtClean="0"/>
              <a:t>1446</a:t>
            </a:r>
            <a:r>
              <a:rPr lang="en-US" sz="2400" dirty="0"/>
              <a:t>) to each of the unigram </a:t>
            </a:r>
            <a:r>
              <a:rPr lang="en-US" sz="2400" dirty="0" smtClean="0"/>
              <a:t>counts</a:t>
            </a:r>
          </a:p>
          <a:p>
            <a:r>
              <a:rPr lang="en-US" sz="2400" dirty="0" smtClean="0">
                <a:solidFill>
                  <a:srgbClr val="00B0F0"/>
                </a:solidFill>
              </a:rPr>
              <a:t>The value of N for different words is as per table below</a:t>
            </a:r>
            <a:endParaRPr lang="en-US" sz="2400" dirty="0">
              <a:solidFill>
                <a:srgbClr val="00B0F0"/>
              </a:solidFill>
            </a:endParaRPr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736654"/>
            <a:ext cx="6905625" cy="695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1295400" y="2609765"/>
            <a:ext cx="4572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/>
              <a:t>i  2533 +1446 </a:t>
            </a:r>
            <a:r>
              <a:rPr lang="en-US" dirty="0"/>
              <a:t>= </a:t>
            </a:r>
            <a:r>
              <a:rPr lang="en-US" dirty="0" smtClean="0"/>
              <a:t>3979</a:t>
            </a:r>
          </a:p>
          <a:p>
            <a:r>
              <a:rPr lang="en-US" dirty="0" smtClean="0"/>
              <a:t>want  927+1446= 2373</a:t>
            </a:r>
          </a:p>
          <a:p>
            <a:r>
              <a:rPr lang="en-US" dirty="0" smtClean="0"/>
              <a:t>to 2417+ </a:t>
            </a:r>
            <a:r>
              <a:rPr lang="en-US" dirty="0"/>
              <a:t>1446</a:t>
            </a:r>
            <a:r>
              <a:rPr lang="en-US" dirty="0" smtClean="0"/>
              <a:t> </a:t>
            </a:r>
            <a:r>
              <a:rPr lang="en-US" dirty="0"/>
              <a:t>= </a:t>
            </a:r>
            <a:endParaRPr lang="en-US" dirty="0" smtClean="0"/>
          </a:p>
          <a:p>
            <a:r>
              <a:rPr lang="en-US" dirty="0" smtClean="0"/>
              <a:t>eat 746+ </a:t>
            </a:r>
            <a:r>
              <a:rPr lang="en-US" dirty="0"/>
              <a:t>1446</a:t>
            </a:r>
            <a:r>
              <a:rPr lang="en-US" dirty="0" smtClean="0"/>
              <a:t> </a:t>
            </a:r>
            <a:r>
              <a:rPr lang="en-US" dirty="0"/>
              <a:t>= </a:t>
            </a:r>
            <a:endParaRPr lang="en-US" dirty="0" smtClean="0"/>
          </a:p>
          <a:p>
            <a:r>
              <a:rPr lang="en-US" dirty="0" err="1" smtClean="0"/>
              <a:t>chinese</a:t>
            </a:r>
            <a:r>
              <a:rPr lang="en-US" dirty="0" smtClean="0"/>
              <a:t> 158 + </a:t>
            </a:r>
            <a:r>
              <a:rPr lang="en-US" dirty="0"/>
              <a:t>1446 </a:t>
            </a:r>
            <a:r>
              <a:rPr lang="en-US" dirty="0" smtClean="0"/>
              <a:t>= </a:t>
            </a:r>
          </a:p>
          <a:p>
            <a:r>
              <a:rPr lang="en-US" dirty="0" smtClean="0"/>
              <a:t>food 1093+ </a:t>
            </a:r>
            <a:r>
              <a:rPr lang="en-US" dirty="0"/>
              <a:t>1446</a:t>
            </a:r>
            <a:r>
              <a:rPr lang="en-US" dirty="0" smtClean="0"/>
              <a:t> </a:t>
            </a:r>
            <a:r>
              <a:rPr lang="en-US" dirty="0"/>
              <a:t>= </a:t>
            </a:r>
            <a:endParaRPr lang="en-US" dirty="0" smtClean="0"/>
          </a:p>
          <a:p>
            <a:r>
              <a:rPr lang="en-US" dirty="0" smtClean="0"/>
              <a:t>lunch 341+ </a:t>
            </a:r>
            <a:r>
              <a:rPr lang="en-US" dirty="0"/>
              <a:t>1446</a:t>
            </a:r>
            <a:r>
              <a:rPr lang="en-US" dirty="0" smtClean="0"/>
              <a:t> </a:t>
            </a:r>
            <a:r>
              <a:rPr lang="en-US" dirty="0"/>
              <a:t>= </a:t>
            </a:r>
            <a:endParaRPr lang="en-US" dirty="0" smtClean="0"/>
          </a:p>
          <a:p>
            <a:r>
              <a:rPr lang="en-US" dirty="0" smtClean="0"/>
              <a:t>spend 278+1446 = 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2400" y="4918089"/>
            <a:ext cx="86868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Computing bigram probabilities for first row whose first word is </a:t>
            </a:r>
            <a:r>
              <a:rPr lang="en-IN" dirty="0" err="1"/>
              <a:t>i</a:t>
            </a:r>
            <a:r>
              <a:rPr lang="en-IN" dirty="0"/>
              <a:t> and second word is listed column wise. </a:t>
            </a:r>
            <a:r>
              <a:rPr lang="en-IN" dirty="0" smtClean="0"/>
              <a:t> </a:t>
            </a:r>
            <a:endParaRPr lang="en-IN" dirty="0"/>
          </a:p>
          <a:p>
            <a:r>
              <a:rPr lang="en-IN" dirty="0"/>
              <a:t>P( </a:t>
            </a:r>
            <a:r>
              <a:rPr lang="en-IN" dirty="0" err="1"/>
              <a:t>i</a:t>
            </a:r>
            <a:r>
              <a:rPr lang="en-IN" dirty="0"/>
              <a:t> | </a:t>
            </a:r>
            <a:r>
              <a:rPr lang="en-IN" dirty="0" err="1"/>
              <a:t>i</a:t>
            </a:r>
            <a:r>
              <a:rPr lang="en-IN" dirty="0"/>
              <a:t>) = C( </a:t>
            </a:r>
            <a:r>
              <a:rPr lang="en-IN" dirty="0" err="1" smtClean="0"/>
              <a:t>i</a:t>
            </a:r>
            <a:r>
              <a:rPr lang="en-IN" dirty="0" smtClean="0"/>
              <a:t>) /</a:t>
            </a:r>
            <a:r>
              <a:rPr lang="en-US" dirty="0"/>
              <a:t> N+V = </a:t>
            </a:r>
            <a:r>
              <a:rPr lang="en-US" dirty="0" smtClean="0"/>
              <a:t>6/(2533 </a:t>
            </a:r>
            <a:r>
              <a:rPr lang="en-US" dirty="0"/>
              <a:t>+</a:t>
            </a:r>
            <a:r>
              <a:rPr lang="en-US" dirty="0" smtClean="0"/>
              <a:t>1446) </a:t>
            </a:r>
            <a:r>
              <a:rPr lang="en-US" dirty="0"/>
              <a:t>= </a:t>
            </a:r>
            <a:r>
              <a:rPr lang="en-US" dirty="0" smtClean="0"/>
              <a:t>6/3979</a:t>
            </a:r>
            <a:r>
              <a:rPr lang="en-IN" dirty="0" smtClean="0"/>
              <a:t> = 0.0015  (Note :</a:t>
            </a:r>
            <a:r>
              <a:rPr lang="en-IN" dirty="0" smtClean="0">
                <a:solidFill>
                  <a:srgbClr val="FF0000"/>
                </a:solidFill>
              </a:rPr>
              <a:t>MLE P = 5/2533 = C/N)</a:t>
            </a:r>
          </a:p>
          <a:p>
            <a:r>
              <a:rPr lang="en-IN" dirty="0" smtClean="0"/>
              <a:t>P(want </a:t>
            </a:r>
            <a:r>
              <a:rPr lang="en-IN" dirty="0"/>
              <a:t>| </a:t>
            </a:r>
            <a:r>
              <a:rPr lang="en-IN" dirty="0" err="1"/>
              <a:t>i</a:t>
            </a:r>
            <a:r>
              <a:rPr lang="en-IN" dirty="0"/>
              <a:t> ) = C( </a:t>
            </a:r>
            <a:r>
              <a:rPr lang="en-IN" dirty="0" err="1" smtClean="0"/>
              <a:t>i</a:t>
            </a:r>
            <a:r>
              <a:rPr lang="en-IN" dirty="0" smtClean="0"/>
              <a:t>) /  </a:t>
            </a:r>
            <a:r>
              <a:rPr lang="en-US" dirty="0"/>
              <a:t>N+V = </a:t>
            </a:r>
            <a:r>
              <a:rPr lang="en-US" dirty="0" smtClean="0"/>
              <a:t>828/(</a:t>
            </a:r>
            <a:r>
              <a:rPr lang="en-US" dirty="0"/>
              <a:t>2533 +1446) = </a:t>
            </a:r>
            <a:r>
              <a:rPr lang="en-US" dirty="0" smtClean="0"/>
              <a:t>0.208</a:t>
            </a:r>
          </a:p>
          <a:p>
            <a:r>
              <a:rPr lang="en-IN" dirty="0" smtClean="0"/>
              <a:t>P(to </a:t>
            </a:r>
            <a:r>
              <a:rPr lang="en-IN" dirty="0"/>
              <a:t>| </a:t>
            </a:r>
            <a:r>
              <a:rPr lang="en-IN" dirty="0" err="1"/>
              <a:t>i</a:t>
            </a:r>
            <a:r>
              <a:rPr lang="en-IN" dirty="0"/>
              <a:t> ) = C( </a:t>
            </a:r>
            <a:r>
              <a:rPr lang="en-IN" dirty="0" err="1" smtClean="0"/>
              <a:t>i</a:t>
            </a:r>
            <a:r>
              <a:rPr lang="en-IN" dirty="0" smtClean="0"/>
              <a:t>) </a:t>
            </a:r>
            <a:r>
              <a:rPr lang="en-IN" dirty="0"/>
              <a:t>/ </a:t>
            </a:r>
            <a:r>
              <a:rPr lang="en-US" dirty="0"/>
              <a:t>N+V = </a:t>
            </a:r>
            <a:r>
              <a:rPr lang="en-US" dirty="0" smtClean="0"/>
              <a:t>1/(</a:t>
            </a:r>
            <a:r>
              <a:rPr lang="en-US" dirty="0"/>
              <a:t>2533 +1446) </a:t>
            </a:r>
            <a:r>
              <a:rPr lang="en-US" dirty="0" smtClean="0"/>
              <a:t>=1/3979 = 0.00025 </a:t>
            </a:r>
            <a:endParaRPr lang="en-US" dirty="0"/>
          </a:p>
          <a:p>
            <a:r>
              <a:rPr lang="en-IN" dirty="0" smtClean="0"/>
              <a:t>P(eat </a:t>
            </a:r>
            <a:r>
              <a:rPr lang="en-IN" dirty="0"/>
              <a:t>| </a:t>
            </a:r>
            <a:r>
              <a:rPr lang="en-IN" dirty="0" err="1"/>
              <a:t>i</a:t>
            </a:r>
            <a:r>
              <a:rPr lang="en-IN" dirty="0"/>
              <a:t> ) = C( </a:t>
            </a:r>
            <a:r>
              <a:rPr lang="en-IN" dirty="0" err="1" smtClean="0"/>
              <a:t>i</a:t>
            </a:r>
            <a:r>
              <a:rPr lang="en-IN" dirty="0" smtClean="0"/>
              <a:t>) </a:t>
            </a:r>
            <a:r>
              <a:rPr lang="en-IN" dirty="0"/>
              <a:t>/ </a:t>
            </a:r>
            <a:r>
              <a:rPr lang="en-IN" dirty="0" smtClean="0"/>
              <a:t>N+V  </a:t>
            </a:r>
            <a:r>
              <a:rPr lang="en-IN" dirty="0"/>
              <a:t>= </a:t>
            </a:r>
            <a:r>
              <a:rPr lang="en-IN" dirty="0" smtClean="0"/>
              <a:t>10/3979= 0.0025</a:t>
            </a:r>
            <a:endParaRPr lang="en-IN" dirty="0"/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2058" y="3153098"/>
            <a:ext cx="3476625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5870728"/>
            <a:ext cx="3257550" cy="7156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50702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Berkeley Restaurant Corpus - Laplace Smoothed Bigram </a:t>
            </a:r>
            <a:r>
              <a:rPr lang="en-IN" sz="3200" dirty="0"/>
              <a:t>probabilities</a:t>
            </a:r>
            <a:endParaRPr lang="en-US" sz="3200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" y="1371600"/>
            <a:ext cx="8153400" cy="42139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28601" y="4918089"/>
            <a:ext cx="86963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Computing bigram probabilities for </a:t>
            </a:r>
            <a:r>
              <a:rPr lang="en-IN" dirty="0" smtClean="0"/>
              <a:t>second </a:t>
            </a:r>
            <a:r>
              <a:rPr lang="en-IN" dirty="0"/>
              <a:t>row whose first word is </a:t>
            </a:r>
            <a:r>
              <a:rPr lang="en-IN" dirty="0" smtClean="0"/>
              <a:t>want </a:t>
            </a:r>
            <a:r>
              <a:rPr lang="en-IN" dirty="0"/>
              <a:t>and second word is listed column wise. </a:t>
            </a:r>
          </a:p>
          <a:p>
            <a:r>
              <a:rPr lang="en-IN" dirty="0"/>
              <a:t>P( </a:t>
            </a:r>
            <a:r>
              <a:rPr lang="en-IN" dirty="0" err="1"/>
              <a:t>i</a:t>
            </a:r>
            <a:r>
              <a:rPr lang="en-IN" dirty="0"/>
              <a:t> | </a:t>
            </a:r>
            <a:r>
              <a:rPr lang="en-IN" dirty="0" smtClean="0"/>
              <a:t>want) </a:t>
            </a:r>
            <a:r>
              <a:rPr lang="en-IN" dirty="0"/>
              <a:t>= C( </a:t>
            </a:r>
            <a:r>
              <a:rPr lang="en-IN" dirty="0" smtClean="0"/>
              <a:t>want) /</a:t>
            </a:r>
            <a:r>
              <a:rPr lang="en-US" dirty="0"/>
              <a:t> N+V = </a:t>
            </a:r>
            <a:r>
              <a:rPr lang="en-US" dirty="0" smtClean="0"/>
              <a:t>3/2373 </a:t>
            </a:r>
            <a:r>
              <a:rPr lang="en-US" dirty="0"/>
              <a:t>= </a:t>
            </a:r>
            <a:r>
              <a:rPr lang="en-IN" dirty="0" smtClean="0"/>
              <a:t>0.00126</a:t>
            </a:r>
          </a:p>
          <a:p>
            <a:r>
              <a:rPr lang="en-IN" dirty="0" smtClean="0"/>
              <a:t>P(want </a:t>
            </a:r>
            <a:r>
              <a:rPr lang="en-IN" dirty="0"/>
              <a:t>| </a:t>
            </a:r>
            <a:r>
              <a:rPr lang="en-IN" dirty="0" smtClean="0"/>
              <a:t>want </a:t>
            </a:r>
            <a:r>
              <a:rPr lang="en-IN" dirty="0"/>
              <a:t>) = C( </a:t>
            </a:r>
            <a:r>
              <a:rPr lang="en-IN" dirty="0" smtClean="0"/>
              <a:t>want) /  </a:t>
            </a:r>
            <a:r>
              <a:rPr lang="en-US" dirty="0"/>
              <a:t>N+V = </a:t>
            </a:r>
            <a:r>
              <a:rPr lang="en-US" dirty="0" smtClean="0"/>
              <a:t>1/2373= 0.00042</a:t>
            </a:r>
          </a:p>
          <a:p>
            <a:r>
              <a:rPr lang="en-IN" dirty="0" smtClean="0"/>
              <a:t>P(to </a:t>
            </a:r>
            <a:r>
              <a:rPr lang="en-IN" dirty="0"/>
              <a:t>| </a:t>
            </a:r>
            <a:r>
              <a:rPr lang="en-IN" dirty="0" smtClean="0"/>
              <a:t>want </a:t>
            </a:r>
            <a:r>
              <a:rPr lang="en-IN" dirty="0"/>
              <a:t>) = </a:t>
            </a:r>
            <a:r>
              <a:rPr lang="en-IN" dirty="0" smtClean="0"/>
              <a:t>C(want) </a:t>
            </a:r>
            <a:r>
              <a:rPr lang="en-IN" dirty="0"/>
              <a:t>/ </a:t>
            </a:r>
            <a:r>
              <a:rPr lang="en-US" dirty="0"/>
              <a:t>N+V = </a:t>
            </a:r>
            <a:r>
              <a:rPr lang="en-US" dirty="0" smtClean="0"/>
              <a:t>609/2373= 0.256</a:t>
            </a:r>
            <a:endParaRPr lang="en-US" dirty="0"/>
          </a:p>
          <a:p>
            <a:r>
              <a:rPr lang="en-IN" dirty="0" smtClean="0"/>
              <a:t>P(eat </a:t>
            </a:r>
            <a:r>
              <a:rPr lang="en-IN" dirty="0"/>
              <a:t>| </a:t>
            </a:r>
            <a:r>
              <a:rPr lang="en-IN" dirty="0" smtClean="0"/>
              <a:t>want </a:t>
            </a:r>
            <a:r>
              <a:rPr lang="en-IN" dirty="0"/>
              <a:t>) = C( </a:t>
            </a:r>
            <a:r>
              <a:rPr lang="en-IN" dirty="0" smtClean="0"/>
              <a:t>want) </a:t>
            </a:r>
            <a:r>
              <a:rPr lang="en-IN" dirty="0"/>
              <a:t>/ </a:t>
            </a:r>
            <a:r>
              <a:rPr lang="en-IN" dirty="0" smtClean="0"/>
              <a:t>N+V  </a:t>
            </a:r>
            <a:r>
              <a:rPr lang="en-IN" dirty="0"/>
              <a:t>= </a:t>
            </a:r>
            <a:r>
              <a:rPr lang="en-IN" dirty="0" smtClean="0"/>
              <a:t>2/2373= 0.00084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60071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"/>
            <a:ext cx="8229600" cy="83820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Berkeley Restaurant Corpus - Laplace Smoothed Bigram Counts</a:t>
            </a:r>
            <a:endParaRPr lang="en-US" sz="2400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968273"/>
            <a:ext cx="7262813" cy="24382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85800" y="896702"/>
            <a:ext cx="7772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Compute reconstituted count from a given Add-one smoothed bigram count of </a:t>
            </a:r>
            <a:r>
              <a:rPr lang="en-US" dirty="0" err="1" smtClean="0"/>
              <a:t>BeRP</a:t>
            </a:r>
            <a:r>
              <a:rPr lang="en-US" dirty="0" smtClean="0"/>
              <a:t> corpus:</a:t>
            </a:r>
            <a:endParaRPr lang="en-IN" dirty="0"/>
          </a:p>
        </p:txBody>
      </p:sp>
      <p:sp>
        <p:nvSpPr>
          <p:cNvPr id="3" name="Rectangle 2"/>
          <p:cNvSpPr/>
          <p:nvPr/>
        </p:nvSpPr>
        <p:spPr>
          <a:xfrm>
            <a:off x="1033309" y="5535413"/>
            <a:ext cx="10054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V </a:t>
            </a:r>
            <a:r>
              <a:rPr lang="en-US" dirty="0" smtClean="0"/>
              <a:t>= </a:t>
            </a:r>
            <a:r>
              <a:rPr lang="en-US" dirty="0"/>
              <a:t>1446</a:t>
            </a:r>
            <a:endParaRPr lang="en-IN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735" y="5904745"/>
            <a:ext cx="6905625" cy="695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0851" y="4651612"/>
            <a:ext cx="6591300" cy="96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779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109538"/>
            <a:ext cx="8229600" cy="1045130"/>
          </a:xfrm>
        </p:spPr>
        <p:txBody>
          <a:bodyPr>
            <a:normAutofit fontScale="90000"/>
          </a:bodyPr>
          <a:lstStyle/>
          <a:p>
            <a:r>
              <a:rPr lang="en-US" sz="3200" dirty="0" smtClean="0"/>
              <a:t>Berkeley Restaurant Corpus - Laplace Smoothed Bigram Counts</a:t>
            </a:r>
            <a:endParaRPr lang="en-US" sz="3200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858" y="2362200"/>
            <a:ext cx="8738681" cy="419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5387" y="1078467"/>
            <a:ext cx="6905625" cy="695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71914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109538"/>
            <a:ext cx="8229600" cy="1045130"/>
          </a:xfrm>
        </p:spPr>
        <p:txBody>
          <a:bodyPr>
            <a:normAutofit fontScale="90000"/>
          </a:bodyPr>
          <a:lstStyle/>
          <a:p>
            <a:r>
              <a:rPr lang="en-US" sz="3200" dirty="0" smtClean="0"/>
              <a:t>Berkeley Restaurant Corpus - Laplace Smoothed Bigram Counts</a:t>
            </a:r>
            <a:endParaRPr lang="en-US" sz="3200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319" y="1752600"/>
            <a:ext cx="8738681" cy="419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212" y="5610722"/>
            <a:ext cx="2038350" cy="54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41713" y="6139999"/>
            <a:ext cx="8077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Computing C[i, i] =(5+1) * 2533 /(2533 + 1446 ) = 6* 2533/ 3979 = 3.8</a:t>
            </a:r>
          </a:p>
          <a:p>
            <a:r>
              <a:rPr lang="en-US" dirty="0"/>
              <a:t>Computing </a:t>
            </a:r>
            <a:r>
              <a:rPr lang="en-US" dirty="0" smtClean="0"/>
              <a:t>C[want, </a:t>
            </a:r>
            <a:r>
              <a:rPr lang="en-US" dirty="0" err="1"/>
              <a:t>i</a:t>
            </a:r>
            <a:r>
              <a:rPr lang="en-US" dirty="0"/>
              <a:t>] </a:t>
            </a:r>
            <a:r>
              <a:rPr lang="en-US" dirty="0" smtClean="0"/>
              <a:t>=(2+1</a:t>
            </a:r>
            <a:r>
              <a:rPr lang="en-US" dirty="0"/>
              <a:t>) * </a:t>
            </a:r>
            <a:r>
              <a:rPr lang="en-US" dirty="0" smtClean="0"/>
              <a:t>927 /(927 </a:t>
            </a:r>
            <a:r>
              <a:rPr lang="en-US" dirty="0"/>
              <a:t>+ 1446 ) = </a:t>
            </a:r>
            <a:r>
              <a:rPr lang="en-US" dirty="0" smtClean="0"/>
              <a:t>3* 927/ 2373 </a:t>
            </a:r>
            <a:r>
              <a:rPr lang="en-US" dirty="0"/>
              <a:t>= </a:t>
            </a:r>
            <a:r>
              <a:rPr lang="en-US" dirty="0" smtClean="0"/>
              <a:t>1.17</a:t>
            </a:r>
            <a:endParaRPr lang="en-US" dirty="0"/>
          </a:p>
          <a:p>
            <a:endParaRPr lang="en-US" dirty="0" smtClean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5387" y="1078467"/>
            <a:ext cx="6905625" cy="695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54248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8610600" cy="1143000"/>
          </a:xfrm>
        </p:spPr>
        <p:txBody>
          <a:bodyPr>
            <a:normAutofit/>
          </a:bodyPr>
          <a:lstStyle/>
          <a:p>
            <a:r>
              <a:rPr lang="en-US" sz="2800" dirty="0" smtClean="0"/>
              <a:t>Berkeley Restaurant Corpus - Laplace Smoothed Bigram Counts</a:t>
            </a:r>
            <a:endParaRPr lang="en-US" sz="2800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219200"/>
            <a:ext cx="6705600" cy="4527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65611" y="5408252"/>
            <a:ext cx="8382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It is </a:t>
            </a:r>
            <a:r>
              <a:rPr lang="en-US" dirty="0" smtClean="0"/>
              <a:t>convenient </a:t>
            </a:r>
            <a:r>
              <a:rPr lang="en-US" dirty="0"/>
              <a:t>to reconstruct the count matrix so we can see how much a</a:t>
            </a:r>
          </a:p>
          <a:p>
            <a:r>
              <a:rPr lang="en-US" dirty="0"/>
              <a:t>smoothing algorithm has changed the original counts</a:t>
            </a:r>
            <a:r>
              <a:rPr lang="en-US" dirty="0" smtClean="0"/>
              <a:t>. </a:t>
            </a:r>
          </a:p>
          <a:p>
            <a:r>
              <a:rPr lang="en-US" dirty="0" smtClean="0"/>
              <a:t>C[want, to] = 608 to 238</a:t>
            </a:r>
          </a:p>
          <a:p>
            <a:r>
              <a:rPr lang="en-US" dirty="0" smtClean="0"/>
              <a:t>d(want to) = C*/C= 238/608 = 0.39 </a:t>
            </a:r>
          </a:p>
          <a:p>
            <a:r>
              <a:rPr lang="en-US" dirty="0" smtClean="0"/>
              <a:t>d(</a:t>
            </a:r>
            <a:r>
              <a:rPr lang="en-US" dirty="0" err="1" smtClean="0"/>
              <a:t>chinese</a:t>
            </a:r>
            <a:r>
              <a:rPr lang="en-US" dirty="0" smtClean="0"/>
              <a:t> food) = 8.2/82 = 0.1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9053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>
            <a:normAutofit/>
          </a:bodyPr>
          <a:lstStyle/>
          <a:p>
            <a:r>
              <a:rPr lang="en-US" sz="2800" dirty="0" smtClean="0"/>
              <a:t>Applications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548640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Applications</a:t>
            </a:r>
            <a:endParaRPr lang="en-US" sz="2400" dirty="0"/>
          </a:p>
          <a:p>
            <a:pPr marL="400050" lvl="1" indent="0">
              <a:buNone/>
            </a:pPr>
            <a:r>
              <a:rPr lang="en-US" sz="2400" dirty="0" smtClean="0">
                <a:solidFill>
                  <a:srgbClr val="00B0F0"/>
                </a:solidFill>
              </a:rPr>
              <a:t>• </a:t>
            </a:r>
            <a:r>
              <a:rPr lang="en-US" sz="2400" dirty="0">
                <a:solidFill>
                  <a:srgbClr val="00B0F0"/>
                </a:solidFill>
              </a:rPr>
              <a:t>Spelling correction </a:t>
            </a:r>
            <a:endParaRPr lang="en-US" sz="2400" dirty="0"/>
          </a:p>
          <a:p>
            <a:r>
              <a:rPr lang="en-US" sz="2400" dirty="0"/>
              <a:t>In </a:t>
            </a:r>
            <a:r>
              <a:rPr lang="en-US" sz="2400" b="1" dirty="0"/>
              <a:t>spelling correction</a:t>
            </a:r>
            <a:r>
              <a:rPr lang="en-US" sz="2400" dirty="0"/>
              <a:t>, we need to find and correct spelling errors </a:t>
            </a:r>
            <a:r>
              <a:rPr lang="en-US" sz="2400" dirty="0" smtClean="0"/>
              <a:t>that </a:t>
            </a:r>
            <a:r>
              <a:rPr lang="en-US" sz="2400" dirty="0"/>
              <a:t>accidentally result in real English words</a:t>
            </a:r>
            <a:r>
              <a:rPr lang="en-US" sz="2400" dirty="0" smtClean="0"/>
              <a:t>:</a:t>
            </a:r>
            <a:endParaRPr lang="en-US" sz="2400" dirty="0"/>
          </a:p>
          <a:p>
            <a:r>
              <a:rPr lang="en-US" sz="2400" i="1" dirty="0"/>
              <a:t>They are leaving in about fifteen  </a:t>
            </a:r>
            <a:r>
              <a:rPr lang="en-US" sz="2400" i="1" dirty="0">
                <a:solidFill>
                  <a:srgbClr val="00B0F0"/>
                </a:solidFill>
              </a:rPr>
              <a:t>minuets</a:t>
            </a:r>
            <a:r>
              <a:rPr lang="en-US" sz="2400" i="1" dirty="0"/>
              <a:t> to go to her house</a:t>
            </a:r>
            <a:r>
              <a:rPr lang="en-US" sz="2400" dirty="0"/>
              <a:t>.</a:t>
            </a:r>
          </a:p>
          <a:p>
            <a:r>
              <a:rPr lang="en-US" sz="2400" dirty="0"/>
              <a:t> </a:t>
            </a:r>
            <a:r>
              <a:rPr lang="en-US" sz="2400" i="1" dirty="0" smtClean="0"/>
              <a:t>The </a:t>
            </a:r>
            <a:r>
              <a:rPr lang="en-US" sz="2400" i="1" dirty="0"/>
              <a:t>design </a:t>
            </a:r>
            <a:r>
              <a:rPr lang="en-US" sz="2400" i="1" dirty="0">
                <a:solidFill>
                  <a:srgbClr val="00B0F0"/>
                </a:solidFill>
              </a:rPr>
              <a:t>an</a:t>
            </a:r>
            <a:r>
              <a:rPr lang="en-US" sz="2400" i="1" dirty="0"/>
              <a:t> construction of the system will take more than a year.</a:t>
            </a:r>
          </a:p>
          <a:p>
            <a:r>
              <a:rPr lang="en-US" sz="2400" dirty="0"/>
              <a:t> </a:t>
            </a:r>
            <a:r>
              <a:rPr lang="en-US" sz="2400" dirty="0" smtClean="0"/>
              <a:t>Since </a:t>
            </a:r>
            <a:r>
              <a:rPr lang="en-US" sz="2400" dirty="0"/>
              <a:t>these errors have real </a:t>
            </a:r>
            <a:r>
              <a:rPr lang="en-US" sz="2400" dirty="0" smtClean="0"/>
              <a:t>words</a:t>
            </a:r>
          </a:p>
          <a:p>
            <a:pPr lvl="1"/>
            <a:r>
              <a:rPr lang="en-US" sz="2000" dirty="0" smtClean="0"/>
              <a:t> </a:t>
            </a:r>
            <a:r>
              <a:rPr lang="en-US" sz="2000" dirty="0"/>
              <a:t>we </a:t>
            </a:r>
            <a:r>
              <a:rPr lang="en-US" sz="2000" dirty="0" smtClean="0"/>
              <a:t>can not </a:t>
            </a:r>
            <a:r>
              <a:rPr lang="en-US" sz="2000" dirty="0"/>
              <a:t>find them by just </a:t>
            </a:r>
            <a:r>
              <a:rPr lang="en-US" sz="2000" dirty="0" smtClean="0"/>
              <a:t>flagging </a:t>
            </a:r>
            <a:r>
              <a:rPr lang="en-US" sz="2000" dirty="0"/>
              <a:t>words that are not in the dictionary. </a:t>
            </a:r>
            <a:endParaRPr lang="en-US" sz="2000" dirty="0" smtClean="0"/>
          </a:p>
          <a:p>
            <a:pPr lvl="1"/>
            <a:r>
              <a:rPr lang="en-US" sz="2000" dirty="0" smtClean="0"/>
              <a:t>But </a:t>
            </a:r>
            <a:r>
              <a:rPr lang="en-US" sz="2000" dirty="0"/>
              <a:t>note that </a:t>
            </a:r>
            <a:r>
              <a:rPr lang="en-US" sz="2000" i="1" dirty="0"/>
              <a:t>in about fifteen minuets</a:t>
            </a:r>
            <a:r>
              <a:rPr lang="en-US" sz="2000" dirty="0"/>
              <a:t> is a much less probable sequence than </a:t>
            </a:r>
            <a:r>
              <a:rPr lang="en-US" sz="2000" i="1" dirty="0"/>
              <a:t>in about fifteen minutes</a:t>
            </a:r>
            <a:r>
              <a:rPr lang="en-US" sz="2000" dirty="0"/>
              <a:t> </a:t>
            </a:r>
            <a:r>
              <a:rPr lang="en-US" sz="2000" dirty="0" smtClean="0"/>
              <a:t>.</a:t>
            </a:r>
          </a:p>
          <a:p>
            <a:pPr lvl="1"/>
            <a:r>
              <a:rPr lang="en-US" sz="2000" dirty="0" smtClean="0"/>
              <a:t> </a:t>
            </a:r>
            <a:r>
              <a:rPr lang="en-US" sz="2000" dirty="0"/>
              <a:t>A spellchecker can use a probability estimator both to detect these errors and to suggest higher-probability corrections</a:t>
            </a:r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4231810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8610600" cy="1143000"/>
          </a:xfrm>
        </p:spPr>
        <p:txBody>
          <a:bodyPr>
            <a:normAutofit/>
          </a:bodyPr>
          <a:lstStyle/>
          <a:p>
            <a:r>
              <a:rPr lang="en-US" sz="2800" dirty="0" smtClean="0"/>
              <a:t>Berkeley Restaurant Corpus - Laplace Smoothed Bigram Counts – Compare with Probabilities</a:t>
            </a:r>
            <a:endParaRPr lang="en-US" sz="2800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219201"/>
            <a:ext cx="7696199" cy="2273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799" y="3737113"/>
            <a:ext cx="7820841" cy="27045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33400" y="6441677"/>
            <a:ext cx="8229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P( to| want) = 0.66 to  0.26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3078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Laplace Smoothing</a:t>
            </a:r>
            <a:endParaRPr lang="en-US" sz="3200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295400"/>
            <a:ext cx="7648575" cy="457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57200" y="6172200"/>
            <a:ext cx="7648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Note the correction : C(want to) in the first sentence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9696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>
            <a:normAutofit/>
          </a:bodyPr>
          <a:lstStyle/>
          <a:p>
            <a:r>
              <a:rPr lang="en-US" sz="3200" dirty="0"/>
              <a:t>SIMPLE (UNSMOOTHED) </a:t>
            </a:r>
            <a:r>
              <a:rPr lang="en-US" sz="3200" i="1" dirty="0"/>
              <a:t>N</a:t>
            </a:r>
            <a:r>
              <a:rPr lang="en-US" sz="3200" dirty="0"/>
              <a:t> -GRAMS</a:t>
            </a: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799" y="1003372"/>
            <a:ext cx="7772401" cy="47116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16433" y="5715000"/>
            <a:ext cx="85111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Bigram count for 8  words V=1446 total word types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Note that the </a:t>
            </a:r>
            <a:r>
              <a:rPr lang="en-US" dirty="0"/>
              <a:t>majority of the values are </a:t>
            </a:r>
            <a:r>
              <a:rPr lang="en-US" dirty="0" smtClean="0"/>
              <a:t>zero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The </a:t>
            </a:r>
            <a:r>
              <a:rPr lang="en-US" dirty="0"/>
              <a:t>sample </a:t>
            </a:r>
            <a:r>
              <a:rPr lang="en-US" dirty="0" smtClean="0"/>
              <a:t>words are chosen to </a:t>
            </a:r>
            <a:r>
              <a:rPr lang="en-US" dirty="0"/>
              <a:t>cohere with each </a:t>
            </a:r>
            <a:r>
              <a:rPr lang="en-US" dirty="0" smtClean="0"/>
              <a:t>other 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A </a:t>
            </a:r>
            <a:r>
              <a:rPr lang="en-US" dirty="0"/>
              <a:t>matrix selected from a random set of 7 </a:t>
            </a:r>
            <a:r>
              <a:rPr lang="en-US" dirty="0" smtClean="0"/>
              <a:t>words would </a:t>
            </a:r>
            <a:r>
              <a:rPr lang="en-US" dirty="0"/>
              <a:t>be even more </a:t>
            </a:r>
            <a:r>
              <a:rPr lang="en-US" dirty="0" smtClean="0"/>
              <a:t>sparse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4341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1" y="-199030"/>
            <a:ext cx="8229600" cy="730155"/>
          </a:xfrm>
        </p:spPr>
        <p:txBody>
          <a:bodyPr>
            <a:normAutofit/>
          </a:bodyPr>
          <a:lstStyle/>
          <a:p>
            <a:r>
              <a:rPr lang="en-US" sz="3200" dirty="0"/>
              <a:t>SIMPLE (UNSMOOTHED) </a:t>
            </a:r>
            <a:r>
              <a:rPr lang="en-US" sz="3200" i="1" dirty="0"/>
              <a:t>N</a:t>
            </a:r>
            <a:r>
              <a:rPr lang="en-US" sz="3200" dirty="0"/>
              <a:t> -GRAMS</a:t>
            </a: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533401"/>
            <a:ext cx="7620000" cy="52416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0" y="5784108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 smtClean="0"/>
              <a:t>Computing bigram probabilities for first row whose first word is </a:t>
            </a:r>
            <a:r>
              <a:rPr lang="en-IN" sz="1600" dirty="0" err="1" smtClean="0"/>
              <a:t>i</a:t>
            </a:r>
            <a:r>
              <a:rPr lang="en-IN" sz="1600" dirty="0" smtClean="0"/>
              <a:t> and second word is listed column wise. </a:t>
            </a:r>
          </a:p>
          <a:p>
            <a:r>
              <a:rPr lang="en-IN" sz="1600" dirty="0" smtClean="0"/>
              <a:t>P( </a:t>
            </a:r>
            <a:r>
              <a:rPr lang="en-IN" sz="1600" dirty="0" err="1" smtClean="0"/>
              <a:t>i</a:t>
            </a:r>
            <a:r>
              <a:rPr lang="en-IN" sz="1600" dirty="0" smtClean="0"/>
              <a:t> | </a:t>
            </a:r>
            <a:r>
              <a:rPr lang="en-IN" sz="1600" dirty="0" err="1" smtClean="0"/>
              <a:t>i</a:t>
            </a:r>
            <a:r>
              <a:rPr lang="en-IN" sz="1600" dirty="0" smtClean="0"/>
              <a:t>) = C( </a:t>
            </a:r>
            <a:r>
              <a:rPr lang="en-IN" sz="1600" dirty="0" err="1" smtClean="0"/>
              <a:t>i</a:t>
            </a:r>
            <a:r>
              <a:rPr lang="en-IN" sz="1600" dirty="0" smtClean="0"/>
              <a:t> , </a:t>
            </a:r>
            <a:r>
              <a:rPr lang="en-IN" sz="1600" dirty="0" err="1" smtClean="0"/>
              <a:t>i</a:t>
            </a:r>
            <a:r>
              <a:rPr lang="en-IN" sz="1600" dirty="0" smtClean="0"/>
              <a:t>) / C (</a:t>
            </a:r>
            <a:r>
              <a:rPr lang="en-IN" sz="1600" dirty="0" err="1" smtClean="0"/>
              <a:t>i</a:t>
            </a:r>
            <a:r>
              <a:rPr lang="en-IN" sz="1600" dirty="0" smtClean="0"/>
              <a:t>)  = 5/2533= </a:t>
            </a:r>
            <a:r>
              <a:rPr lang="en-IN" sz="1600" dirty="0"/>
              <a:t>0.002   </a:t>
            </a:r>
            <a:r>
              <a:rPr lang="en-IN" sz="1600" dirty="0" smtClean="0"/>
              <a:t>P(want </a:t>
            </a:r>
            <a:r>
              <a:rPr lang="en-IN" sz="1600" dirty="0"/>
              <a:t>| </a:t>
            </a:r>
            <a:r>
              <a:rPr lang="en-IN" sz="1600" dirty="0" err="1" smtClean="0"/>
              <a:t>i</a:t>
            </a:r>
            <a:r>
              <a:rPr lang="en-IN" sz="1600" dirty="0" smtClean="0"/>
              <a:t> ) </a:t>
            </a:r>
            <a:r>
              <a:rPr lang="en-IN" sz="1600" dirty="0"/>
              <a:t>= C( </a:t>
            </a:r>
            <a:r>
              <a:rPr lang="en-IN" sz="1600" dirty="0" err="1" smtClean="0"/>
              <a:t>i</a:t>
            </a:r>
            <a:r>
              <a:rPr lang="en-IN" sz="1600" dirty="0" smtClean="0"/>
              <a:t>, want) </a:t>
            </a:r>
            <a:r>
              <a:rPr lang="en-IN" sz="1600" dirty="0"/>
              <a:t>/ C (</a:t>
            </a:r>
            <a:r>
              <a:rPr lang="en-IN" sz="1600" dirty="0" err="1"/>
              <a:t>i</a:t>
            </a:r>
            <a:r>
              <a:rPr lang="en-IN" sz="1600" dirty="0"/>
              <a:t>)  = </a:t>
            </a:r>
            <a:r>
              <a:rPr lang="en-IN" sz="1600" dirty="0" smtClean="0"/>
              <a:t>827/2533</a:t>
            </a:r>
            <a:r>
              <a:rPr lang="en-IN" sz="1600" dirty="0"/>
              <a:t>= </a:t>
            </a:r>
            <a:r>
              <a:rPr lang="en-IN" sz="1600" dirty="0" smtClean="0"/>
              <a:t>0.326</a:t>
            </a:r>
          </a:p>
          <a:p>
            <a:r>
              <a:rPr lang="en-IN" sz="1600" dirty="0" smtClean="0"/>
              <a:t>P(to </a:t>
            </a:r>
            <a:r>
              <a:rPr lang="en-IN" sz="1600" dirty="0"/>
              <a:t>| </a:t>
            </a:r>
            <a:r>
              <a:rPr lang="en-IN" sz="1600" dirty="0" err="1"/>
              <a:t>i</a:t>
            </a:r>
            <a:r>
              <a:rPr lang="en-IN" sz="1600" dirty="0"/>
              <a:t> ) = C( </a:t>
            </a:r>
            <a:r>
              <a:rPr lang="en-IN" sz="1600" dirty="0" err="1"/>
              <a:t>i</a:t>
            </a:r>
            <a:r>
              <a:rPr lang="en-IN" sz="1600" dirty="0"/>
              <a:t>, </a:t>
            </a:r>
            <a:r>
              <a:rPr lang="en-IN" sz="1600" dirty="0" smtClean="0"/>
              <a:t>to) </a:t>
            </a:r>
            <a:r>
              <a:rPr lang="en-IN" sz="1600" dirty="0"/>
              <a:t>/ C (</a:t>
            </a:r>
            <a:r>
              <a:rPr lang="en-IN" sz="1600" dirty="0" err="1"/>
              <a:t>i</a:t>
            </a:r>
            <a:r>
              <a:rPr lang="en-IN" sz="1600" dirty="0"/>
              <a:t>)  = </a:t>
            </a:r>
            <a:r>
              <a:rPr lang="en-IN" sz="1600" dirty="0" smtClean="0"/>
              <a:t>0/2533</a:t>
            </a:r>
            <a:r>
              <a:rPr lang="en-IN" sz="1600" dirty="0"/>
              <a:t>= </a:t>
            </a:r>
            <a:r>
              <a:rPr lang="en-IN" sz="1600" dirty="0" smtClean="0"/>
              <a:t>0     P(eat </a:t>
            </a:r>
            <a:r>
              <a:rPr lang="en-IN" sz="1600" dirty="0"/>
              <a:t>| </a:t>
            </a:r>
            <a:r>
              <a:rPr lang="en-IN" sz="1600" dirty="0" err="1"/>
              <a:t>i</a:t>
            </a:r>
            <a:r>
              <a:rPr lang="en-IN" sz="1600" dirty="0"/>
              <a:t> ) = C( </a:t>
            </a:r>
            <a:r>
              <a:rPr lang="en-IN" sz="1600" dirty="0" err="1"/>
              <a:t>i</a:t>
            </a:r>
            <a:r>
              <a:rPr lang="en-IN" sz="1600" dirty="0"/>
              <a:t>, </a:t>
            </a:r>
            <a:r>
              <a:rPr lang="en-IN" sz="1600" dirty="0" smtClean="0"/>
              <a:t>eat</a:t>
            </a:r>
            <a:r>
              <a:rPr lang="en-IN" sz="1600" dirty="0"/>
              <a:t>) / C (</a:t>
            </a:r>
            <a:r>
              <a:rPr lang="en-IN" sz="1600" dirty="0" err="1"/>
              <a:t>i</a:t>
            </a:r>
            <a:r>
              <a:rPr lang="en-IN" sz="1600" dirty="0"/>
              <a:t>)  = </a:t>
            </a:r>
            <a:r>
              <a:rPr lang="en-IN" sz="1600" dirty="0" smtClean="0"/>
              <a:t>9/2533</a:t>
            </a:r>
            <a:r>
              <a:rPr lang="en-IN" sz="1600" dirty="0"/>
              <a:t>= </a:t>
            </a:r>
            <a:r>
              <a:rPr lang="en-IN" sz="1600" dirty="0" smtClean="0"/>
              <a:t>0.00355</a:t>
            </a:r>
            <a:endParaRPr lang="en-IN" sz="1600" dirty="0"/>
          </a:p>
        </p:txBody>
      </p:sp>
    </p:spTree>
    <p:extLst>
      <p:ext uri="{BB962C8B-B14F-4D97-AF65-F5344CB8AC3E}">
        <p14:creationId xmlns:p14="http://schemas.microsoft.com/office/powerpoint/2010/main" val="3060229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Laplace Smoothing</a:t>
            </a:r>
            <a:endParaRPr lang="en-US" sz="3200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588532"/>
            <a:ext cx="6515100" cy="2533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09600" y="1219200"/>
            <a:ext cx="762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B0F0"/>
                </a:solidFill>
              </a:rPr>
              <a:t>Add -1 estimation is  a blunt instrument </a:t>
            </a:r>
            <a:endParaRPr lang="en-US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5280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SIMPLE (UNSMOOTHED) </a:t>
            </a:r>
            <a:r>
              <a:rPr lang="en-US" sz="3200" i="1" dirty="0"/>
              <a:t>N</a:t>
            </a:r>
            <a:r>
              <a:rPr lang="en-US" sz="3200" dirty="0"/>
              <a:t> -GRAMS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836" y="1647824"/>
            <a:ext cx="8397537" cy="4143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89836" y="4734341"/>
            <a:ext cx="85731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US" sz="2400" dirty="0" smtClean="0"/>
              <a:t>Bigrams with zero probability  mean that 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400" dirty="0" smtClean="0"/>
              <a:t>we will assign 0 probability to the test set</a:t>
            </a:r>
            <a:r>
              <a:rPr lang="en-US" sz="2400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938758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The intuition of Smoothing (By Dan Klein)</a:t>
            </a:r>
            <a:endParaRPr lang="en-US" sz="3200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1594" y="1905000"/>
            <a:ext cx="3657600" cy="3838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807" y="1905000"/>
            <a:ext cx="3795675" cy="434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70991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68580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Laplace Smoothing</a:t>
            </a:r>
            <a:endParaRPr lang="en-US" sz="3200" dirty="0"/>
          </a:p>
        </p:txBody>
      </p:sp>
      <p:sp>
        <p:nvSpPr>
          <p:cNvPr id="4" name="TextBox 3"/>
          <p:cNvSpPr txBox="1"/>
          <p:nvPr/>
        </p:nvSpPr>
        <p:spPr>
          <a:xfrm>
            <a:off x="633548" y="1066800"/>
            <a:ext cx="79248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US" sz="2400" dirty="0"/>
              <a:t>The sharp change in counts and probabilities occurs </a:t>
            </a:r>
            <a:endParaRPr lang="en-US" sz="2400" dirty="0" smtClean="0"/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000" dirty="0" smtClean="0"/>
              <a:t>because </a:t>
            </a:r>
            <a:r>
              <a:rPr lang="en-US" sz="2000" dirty="0"/>
              <a:t>too much </a:t>
            </a:r>
            <a:r>
              <a:rPr lang="en-US" sz="2000" dirty="0" smtClean="0"/>
              <a:t>probability mass </a:t>
            </a:r>
            <a:r>
              <a:rPr lang="en-US" sz="2000" dirty="0"/>
              <a:t>is moved to all the zeros. </a:t>
            </a:r>
            <a:endParaRPr lang="en-US" sz="2000" dirty="0" smtClean="0"/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000" dirty="0" smtClean="0"/>
              <a:t>We </a:t>
            </a:r>
            <a:r>
              <a:rPr lang="en-US" sz="2000" dirty="0"/>
              <a:t>could move a bit less mass by adding a </a:t>
            </a:r>
            <a:r>
              <a:rPr lang="en-US" sz="2000" dirty="0" smtClean="0"/>
              <a:t>fractional count </a:t>
            </a:r>
            <a:r>
              <a:rPr lang="en-US" sz="2000" dirty="0"/>
              <a:t>rather than </a:t>
            </a:r>
            <a:r>
              <a:rPr lang="en-US" sz="2000" dirty="0" smtClean="0"/>
              <a:t>1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dirty="0" smtClean="0"/>
              <a:t>add-k smoothing 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000" dirty="0" smtClean="0"/>
              <a:t>requires </a:t>
            </a:r>
            <a:r>
              <a:rPr lang="en-US" sz="2000" dirty="0"/>
              <a:t>a method for choosing </a:t>
            </a:r>
            <a:r>
              <a:rPr lang="en-US" sz="2000" dirty="0" smtClean="0"/>
              <a:t>k dynamically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000" dirty="0" smtClean="0"/>
              <a:t>Results in </a:t>
            </a:r>
            <a:r>
              <a:rPr lang="en-US" sz="2000" dirty="0"/>
              <a:t>an </a:t>
            </a:r>
            <a:r>
              <a:rPr lang="en-US" sz="2000" dirty="0" smtClean="0"/>
              <a:t>inappropriate discount </a:t>
            </a:r>
            <a:r>
              <a:rPr lang="en-US" sz="2000" dirty="0"/>
              <a:t>for many </a:t>
            </a:r>
            <a:r>
              <a:rPr lang="en-US" sz="2000" dirty="0" smtClean="0"/>
              <a:t>counts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000" dirty="0" smtClean="0"/>
              <a:t>and </a:t>
            </a:r>
            <a:r>
              <a:rPr lang="en-US" sz="2000" dirty="0"/>
              <a:t>turns out to give counts with poor variances.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dirty="0" smtClean="0"/>
              <a:t>So we need </a:t>
            </a:r>
            <a:r>
              <a:rPr lang="en-US" sz="2400" dirty="0"/>
              <a:t>better </a:t>
            </a:r>
            <a:r>
              <a:rPr lang="en-US" sz="2400" dirty="0" smtClean="0"/>
              <a:t>smoothing methods </a:t>
            </a:r>
            <a:r>
              <a:rPr lang="en-US" sz="2400" dirty="0"/>
              <a:t>for </a:t>
            </a:r>
            <a:r>
              <a:rPr lang="en-US" sz="2400" i="1" dirty="0" smtClean="0"/>
              <a:t>N</a:t>
            </a:r>
            <a:r>
              <a:rPr lang="en-US" sz="2400" dirty="0" smtClean="0"/>
              <a:t>-grams</a:t>
            </a:r>
            <a:endParaRPr lang="en-US" sz="2400" dirty="0"/>
          </a:p>
        </p:txBody>
      </p:sp>
      <p:pic>
        <p:nvPicPr>
          <p:cNvPr id="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4113788"/>
            <a:ext cx="4343400" cy="22917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4343400"/>
            <a:ext cx="3733800" cy="9649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40755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Add-k Smoothing</a:t>
            </a:r>
            <a:endParaRPr lang="en-US" sz="3200" dirty="0"/>
          </a:p>
        </p:txBody>
      </p:sp>
      <p:pic>
        <p:nvPicPr>
          <p:cNvPr id="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676400"/>
            <a:ext cx="7239000" cy="3819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5257800"/>
            <a:ext cx="5086350" cy="1314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066800" y="4876800"/>
            <a:ext cx="3352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Add-k smoothing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7304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57200"/>
            <a:ext cx="8382000" cy="591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12755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14119</TotalTime>
  <Words>8107</Words>
  <Application>Microsoft Office PowerPoint</Application>
  <PresentationFormat>On-screen Show (4:3)</PresentationFormat>
  <Paragraphs>854</Paragraphs>
  <Slides>143</Slides>
  <Notes>2</Notes>
  <HiddenSlides>4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143</vt:i4>
      </vt:variant>
    </vt:vector>
  </HeadingPairs>
  <TitlesOfParts>
    <vt:vector size="153" baseType="lpstr">
      <vt:lpstr>-apple-system</vt:lpstr>
      <vt:lpstr>Arial</vt:lpstr>
      <vt:lpstr>Calibri</vt:lpstr>
      <vt:lpstr>Cambria Math</vt:lpstr>
      <vt:lpstr>CMMI10</vt:lpstr>
      <vt:lpstr>CMR10</vt:lpstr>
      <vt:lpstr>CMSY10</vt:lpstr>
      <vt:lpstr>Symbol</vt:lpstr>
      <vt:lpstr>Times New Roman</vt:lpstr>
      <vt:lpstr>Office Theme</vt:lpstr>
      <vt:lpstr>N-Grams</vt:lpstr>
      <vt:lpstr>N-Grams </vt:lpstr>
      <vt:lpstr>N-Grams</vt:lpstr>
      <vt:lpstr>N -GRAMS</vt:lpstr>
      <vt:lpstr>N-Grams</vt:lpstr>
      <vt:lpstr>N-Gram Models</vt:lpstr>
      <vt:lpstr>Applications</vt:lpstr>
      <vt:lpstr>Applications</vt:lpstr>
      <vt:lpstr>Applications</vt:lpstr>
      <vt:lpstr>Real-Word Spelling Errors  </vt:lpstr>
      <vt:lpstr>Applications</vt:lpstr>
      <vt:lpstr>Applications</vt:lpstr>
      <vt:lpstr>Corpora</vt:lpstr>
      <vt:lpstr>Word Counting in Corpora</vt:lpstr>
      <vt:lpstr>Word Counting in Corpora</vt:lpstr>
      <vt:lpstr>Word Counting in Corpora</vt:lpstr>
      <vt:lpstr>Word Counting in Corpora</vt:lpstr>
      <vt:lpstr>Word Counting in Corpora</vt:lpstr>
      <vt:lpstr>Word Counting in Corpora</vt:lpstr>
      <vt:lpstr>Terminology</vt:lpstr>
      <vt:lpstr>Word Counting in Corpora</vt:lpstr>
      <vt:lpstr>Word Counting in Corpora</vt:lpstr>
      <vt:lpstr>Word Counting in Corpora</vt:lpstr>
      <vt:lpstr>Word Counting in Corpora</vt:lpstr>
      <vt:lpstr>SIMPLE (UNSMOOTHED) N -GRAMS</vt:lpstr>
      <vt:lpstr>SIMPLE (UNSMOOTHED) N -GRAMS</vt:lpstr>
      <vt:lpstr>SIMPLE (UNSMOOTHED) N -GRAMS</vt:lpstr>
      <vt:lpstr>SIMPLE (UNSMOOTHED) N -GRAMS</vt:lpstr>
      <vt:lpstr>SIMPLE (UNSMOOTHED) N -GRAMS</vt:lpstr>
      <vt:lpstr>SIMPLE (UNSMOOTHED) N -GRAMS</vt:lpstr>
      <vt:lpstr>Probabilistic Language Modeling – Summary </vt:lpstr>
      <vt:lpstr>SIMPLE (UNSMOOTHED) N -GRAMS</vt:lpstr>
      <vt:lpstr>SIMPLE (UNSMOOTHED) N -GRAMS</vt:lpstr>
      <vt:lpstr>SIMPLE (UNSMOOTHED) N -GRAMS</vt:lpstr>
      <vt:lpstr>SIMPLE (UNSMOOTHED) N -GRAMS</vt:lpstr>
      <vt:lpstr>SIMPLE (UNSMOOTHED) N -GRAMS</vt:lpstr>
      <vt:lpstr>SIMPLE (UNSMOOTHED) N -GRAMS</vt:lpstr>
      <vt:lpstr>SIMPLE (UNSMOOTHED) N -GRAMS</vt:lpstr>
      <vt:lpstr>SIMPLE (UNSMOOTHED) N -GRAMS</vt:lpstr>
      <vt:lpstr>SIMPLE (UNSMOOTHED) N -GRAMS</vt:lpstr>
      <vt:lpstr>SIMPLE (UNSMOOTHED) N -GRAMS</vt:lpstr>
      <vt:lpstr>SIMPLE (UNSMOOTHED) N -GRAMS</vt:lpstr>
      <vt:lpstr>SIMPLE (UNSMOOTHED) N -GRAMS</vt:lpstr>
      <vt:lpstr>SIMPLE (UNSMOOTHED) N -GRAMS</vt:lpstr>
      <vt:lpstr>SIMPLE (UNSMOOTHED) N -GRAMS</vt:lpstr>
      <vt:lpstr>SIMPLE (UNSMOOTHED) N -GRAMS</vt:lpstr>
      <vt:lpstr>SIMPLE (UNSMOOTHED) N -GRAMS</vt:lpstr>
      <vt:lpstr>SIMPLE (UNSMOOTHED) N -GRAMS</vt:lpstr>
      <vt:lpstr>SIMPLE (UNSMOOTHED) N -GRAMS</vt:lpstr>
      <vt:lpstr>SIMPLE (UNSMOOTHED) N -GRAMS</vt:lpstr>
      <vt:lpstr>Bigram model</vt:lpstr>
      <vt:lpstr>SIMPLE (UNSMOOTHED) N -GRAMS</vt:lpstr>
      <vt:lpstr>SIMPLE (UNSMOOTHED) N -GRAMS</vt:lpstr>
      <vt:lpstr>SIMPLE (UNSMOOTHED) N -GRAMS</vt:lpstr>
      <vt:lpstr>SIMPLE (UNSMOOTHED) N -GRAMS</vt:lpstr>
      <vt:lpstr>SIMPLE (UNSMOOTHED) N -GRAMS</vt:lpstr>
      <vt:lpstr>SIMPLE (UNSMOOTHED) N -GRAMS</vt:lpstr>
      <vt:lpstr>SIMPLE (UNSMOOTHED) N -GRAMS</vt:lpstr>
      <vt:lpstr>SIMPLE (UNSMOOTHED) N -GRAMS</vt:lpstr>
      <vt:lpstr>SIMPLE (UNSMOOTHED) N -GRAMS</vt:lpstr>
      <vt:lpstr>Human Word Prediction  </vt:lpstr>
      <vt:lpstr>SIMPLE (UNSMOOTHED) N -GRAMS</vt:lpstr>
      <vt:lpstr>SIMPLE (UNSMOOTHED) N -GRAMS</vt:lpstr>
      <vt:lpstr>SIMPLE (UNSMOOTHED) N -GRAMS</vt:lpstr>
      <vt:lpstr>Training and Test sets</vt:lpstr>
      <vt:lpstr>Smoothing </vt:lpstr>
      <vt:lpstr>Smoothing </vt:lpstr>
      <vt:lpstr>Smoothing </vt:lpstr>
      <vt:lpstr>Smoothing </vt:lpstr>
      <vt:lpstr>Smoothing </vt:lpstr>
      <vt:lpstr>Smoothing </vt:lpstr>
      <vt:lpstr>Laplace Smoothing</vt:lpstr>
      <vt:lpstr>Laplace Smoothing</vt:lpstr>
      <vt:lpstr>Laplace Smoothing </vt:lpstr>
      <vt:lpstr>Laplace Smoothing </vt:lpstr>
      <vt:lpstr>Laplace Smoothing </vt:lpstr>
      <vt:lpstr>Laplace Smoothing </vt:lpstr>
      <vt:lpstr>Unsmoothed &amp; Laplace Smoothing – Summary of Bigram version</vt:lpstr>
      <vt:lpstr>Laplace Smoothing </vt:lpstr>
      <vt:lpstr>Laplace Smoothing </vt:lpstr>
      <vt:lpstr>Berkeley Restaurant Corpus - Laplace Smoothed Bigram Counts</vt:lpstr>
      <vt:lpstr>Berkeley Restaurant Corpus - Laplace Smoothed Bigram Counts</vt:lpstr>
      <vt:lpstr>Berkeley Restaurant Corpus - Laplace Smoothed Bigram Counts</vt:lpstr>
      <vt:lpstr>Laplace Smoothed Bigram probabilities </vt:lpstr>
      <vt:lpstr>Berkeley Restaurant Corpus - Laplace Smoothed Bigram probabilities</vt:lpstr>
      <vt:lpstr>Berkeley Restaurant Corpus - Laplace Smoothed Bigram Counts</vt:lpstr>
      <vt:lpstr>Berkeley Restaurant Corpus - Laplace Smoothed Bigram Counts</vt:lpstr>
      <vt:lpstr>Berkeley Restaurant Corpus - Laplace Smoothed Bigram Counts</vt:lpstr>
      <vt:lpstr>Berkeley Restaurant Corpus - Laplace Smoothed Bigram Counts</vt:lpstr>
      <vt:lpstr>Berkeley Restaurant Corpus - Laplace Smoothed Bigram Counts – Compare with Probabilities</vt:lpstr>
      <vt:lpstr>Laplace Smoothing</vt:lpstr>
      <vt:lpstr>SIMPLE (UNSMOOTHED) N -GRAMS</vt:lpstr>
      <vt:lpstr>SIMPLE (UNSMOOTHED) N -GRAMS</vt:lpstr>
      <vt:lpstr>Laplace Smoothing</vt:lpstr>
      <vt:lpstr>SIMPLE (UNSMOOTHED) N -GRAMS</vt:lpstr>
      <vt:lpstr>The intuition of Smoothing (By Dan Klein)</vt:lpstr>
      <vt:lpstr>Laplace Smoothing</vt:lpstr>
      <vt:lpstr>Add-k Smoothing</vt:lpstr>
      <vt:lpstr>PowerPoint Presentation</vt:lpstr>
      <vt:lpstr>Other Smoothing techniques</vt:lpstr>
      <vt:lpstr>Good-Turing Smoothing</vt:lpstr>
      <vt:lpstr>Good-Turing Smoothing</vt:lpstr>
      <vt:lpstr>Good-Turing Smoothing</vt:lpstr>
      <vt:lpstr>Good-Turing Smoothing</vt:lpstr>
      <vt:lpstr>MLE vs. Good-Turing Smoothing</vt:lpstr>
      <vt:lpstr>Good-Turing Smoothing</vt:lpstr>
      <vt:lpstr>Good-Turing Smoothing</vt:lpstr>
      <vt:lpstr>Good-Turing Smoothing</vt:lpstr>
      <vt:lpstr>Good-Turing Smoothing</vt:lpstr>
      <vt:lpstr>Good-Turing Smoothing</vt:lpstr>
      <vt:lpstr>Good-Turing Smoothing</vt:lpstr>
      <vt:lpstr>Good-Turing Smoothing</vt:lpstr>
      <vt:lpstr>Problem </vt:lpstr>
      <vt:lpstr>Problem </vt:lpstr>
      <vt:lpstr>Problem </vt:lpstr>
      <vt:lpstr>Problem </vt:lpstr>
      <vt:lpstr>Problem </vt:lpstr>
      <vt:lpstr>Why Good Turing?</vt:lpstr>
      <vt:lpstr>Probability mass in Good Turing for unseen events</vt:lpstr>
      <vt:lpstr>Probability mass in Good Turing for unseen events</vt:lpstr>
      <vt:lpstr>Combining Estimators</vt:lpstr>
      <vt:lpstr>Combining Estimators</vt:lpstr>
      <vt:lpstr>Backoff and Interpolation</vt:lpstr>
      <vt:lpstr>Backoff and Interpolation</vt:lpstr>
      <vt:lpstr>Interpolation</vt:lpstr>
      <vt:lpstr>Interpolation</vt:lpstr>
      <vt:lpstr>Interpolation</vt:lpstr>
      <vt:lpstr>Interpolation</vt:lpstr>
      <vt:lpstr>Interpolation</vt:lpstr>
      <vt:lpstr>Backoff</vt:lpstr>
      <vt:lpstr>Backoff</vt:lpstr>
      <vt:lpstr>Training and Test data</vt:lpstr>
      <vt:lpstr>Training and Test data</vt:lpstr>
      <vt:lpstr>Training and Test data</vt:lpstr>
      <vt:lpstr>Training and Test data</vt:lpstr>
      <vt:lpstr>Training and Test data</vt:lpstr>
      <vt:lpstr>Training and Test data</vt:lpstr>
      <vt:lpstr>Training and Test data</vt:lpstr>
      <vt:lpstr>Evaluating N grams</vt:lpstr>
      <vt:lpstr>Evaluating N grams</vt:lpstr>
      <vt:lpstr>Evaluating N grams: Perplexity</vt:lpstr>
      <vt:lpstr>Evaluating N grams: Perplexity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Minimum Edit Distance</dc:title>
  <dc:creator>Ashalatha Nayak [MU-MIT]</dc:creator>
  <cp:lastModifiedBy>MAHE-MIT-00</cp:lastModifiedBy>
  <cp:revision>420</cp:revision>
  <dcterms:created xsi:type="dcterms:W3CDTF">2017-08-17T00:24:44Z</dcterms:created>
  <dcterms:modified xsi:type="dcterms:W3CDTF">2020-02-11T04:24:08Z</dcterms:modified>
</cp:coreProperties>
</file>